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6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6" r:id="rId9"/>
    <p:sldId id="263" r:id="rId10"/>
    <p:sldId id="264" r:id="rId11"/>
    <p:sldId id="265" r:id="rId12"/>
    <p:sldId id="272" r:id="rId13"/>
    <p:sldId id="267" r:id="rId14"/>
    <p:sldId id="268" r:id="rId15"/>
    <p:sldId id="269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Közepesen sötét stílus 2 – 1. jelölőszín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Stílus és rács nélkül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Világos stílus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04" autoAdjust="0"/>
  </p:normalViewPr>
  <p:slideViewPr>
    <p:cSldViewPr snapToGrid="0">
      <p:cViewPr varScale="1">
        <p:scale>
          <a:sx n="103" d="100"/>
          <a:sy n="103" d="100"/>
        </p:scale>
        <p:origin x="336" y="51"/>
      </p:cViewPr>
      <p:guideLst/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  <p:sld r:id="rId11" collapse="1"/>
      <p:sld r:id="rId12" collapse="1"/>
      <p:sld r:id="rId13" collapse="1"/>
      <p:sld r:id="rId14" collapse="1"/>
      <p:sld r:id="rId15" collapse="1"/>
    </p:sldLst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_rels/viewProps.xml.rels><?xml version="1.0" encoding="UTF-8" standalone="yes"?>
<Relationships xmlns="http://schemas.openxmlformats.org/package/2006/relationships"><Relationship Id="rId8" Type="http://schemas.openxmlformats.org/officeDocument/2006/relationships/slide" Target="slides/slide8.xml"/><Relationship Id="rId13" Type="http://schemas.openxmlformats.org/officeDocument/2006/relationships/slide" Target="slides/slide13.xml"/><Relationship Id="rId3" Type="http://schemas.openxmlformats.org/officeDocument/2006/relationships/slide" Target="slides/slide3.xml"/><Relationship Id="rId7" Type="http://schemas.openxmlformats.org/officeDocument/2006/relationships/slide" Target="slides/slide7.xml"/><Relationship Id="rId12" Type="http://schemas.openxmlformats.org/officeDocument/2006/relationships/slide" Target="slides/slide12.xml"/><Relationship Id="rId2" Type="http://schemas.openxmlformats.org/officeDocument/2006/relationships/slide" Target="slides/slide2.xml"/><Relationship Id="rId1" Type="http://schemas.openxmlformats.org/officeDocument/2006/relationships/slide" Target="slides/slide1.xml"/><Relationship Id="rId6" Type="http://schemas.openxmlformats.org/officeDocument/2006/relationships/slide" Target="slides/slide6.xml"/><Relationship Id="rId11" Type="http://schemas.openxmlformats.org/officeDocument/2006/relationships/slide" Target="slides/slide11.xml"/><Relationship Id="rId5" Type="http://schemas.openxmlformats.org/officeDocument/2006/relationships/slide" Target="slides/slide5.xml"/><Relationship Id="rId15" Type="http://schemas.openxmlformats.org/officeDocument/2006/relationships/slide" Target="slides/slide15.xml"/><Relationship Id="rId10" Type="http://schemas.openxmlformats.org/officeDocument/2006/relationships/slide" Target="slides/slide10.xml"/><Relationship Id="rId4" Type="http://schemas.openxmlformats.org/officeDocument/2006/relationships/slide" Target="slides/slide4.xml"/><Relationship Id="rId9" Type="http://schemas.openxmlformats.org/officeDocument/2006/relationships/slide" Target="slides/slide9.xml"/><Relationship Id="rId14" Type="http://schemas.openxmlformats.org/officeDocument/2006/relationships/slide" Target="slides/slide1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B45A887-9E3E-49DB-9259-2DB218E35093}" type="doc">
      <dgm:prSet loTypeId="urn:microsoft.com/office/officeart/2005/8/layout/hierarchy1" loCatId="hierarchy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DFDCC31F-F11F-4496-90E6-0C2A66CD50F1}">
      <dgm:prSet/>
      <dgm:spPr/>
      <dgm:t>
        <a:bodyPr/>
        <a:lstStyle/>
        <a:p>
          <a:r>
            <a:rPr lang="en-US"/>
            <a:t>A feladat: Különböző útvonaltervező és lokalizációs algoritmusokat kellett megvalósítanunk és tesztelnünk egy mobil robotikai szimulációs környezetben.</a:t>
          </a:r>
        </a:p>
      </dgm:t>
    </dgm:pt>
    <dgm:pt modelId="{F7145DCD-DD1E-40D9-89C0-09521A78F873}" type="parTrans" cxnId="{636AA41A-DEEC-4AE9-ABEB-43EA73052A1B}">
      <dgm:prSet/>
      <dgm:spPr/>
      <dgm:t>
        <a:bodyPr/>
        <a:lstStyle/>
        <a:p>
          <a:endParaRPr lang="en-US"/>
        </a:p>
      </dgm:t>
    </dgm:pt>
    <dgm:pt modelId="{07333A7E-B79C-4C23-9919-CCEF5E20B715}" type="sibTrans" cxnId="{636AA41A-DEEC-4AE9-ABEB-43EA73052A1B}">
      <dgm:prSet/>
      <dgm:spPr/>
      <dgm:t>
        <a:bodyPr/>
        <a:lstStyle/>
        <a:p>
          <a:endParaRPr lang="en-US"/>
        </a:p>
      </dgm:t>
    </dgm:pt>
    <dgm:pt modelId="{7B324029-1402-4534-A57E-36CEF83B4A7C}">
      <dgm:prSet/>
      <dgm:spPr/>
      <dgm:t>
        <a:bodyPr/>
        <a:lstStyle/>
        <a:p>
          <a:r>
            <a:rPr lang="en-US"/>
            <a:t>A mi utunk: Egy önvezető autó szimulációját valósítjuk meg Webotsban, Python programozási nyelven.</a:t>
          </a:r>
        </a:p>
      </dgm:t>
    </dgm:pt>
    <dgm:pt modelId="{2441804B-1C88-43FC-925C-8E0BD492F2C0}" type="parTrans" cxnId="{A4F32855-C0D9-4C2B-8E23-D4858E8E79FD}">
      <dgm:prSet/>
      <dgm:spPr/>
      <dgm:t>
        <a:bodyPr/>
        <a:lstStyle/>
        <a:p>
          <a:endParaRPr lang="en-US"/>
        </a:p>
      </dgm:t>
    </dgm:pt>
    <dgm:pt modelId="{31486D14-78A1-4900-BF42-203F817969B3}" type="sibTrans" cxnId="{A4F32855-C0D9-4C2B-8E23-D4858E8E79FD}">
      <dgm:prSet/>
      <dgm:spPr/>
      <dgm:t>
        <a:bodyPr/>
        <a:lstStyle/>
        <a:p>
          <a:endParaRPr lang="en-US"/>
        </a:p>
      </dgm:t>
    </dgm:pt>
    <dgm:pt modelId="{58ED7889-AE00-42D9-853F-898EDD170B1B}">
      <dgm:prSet/>
      <dgm:spPr/>
      <dgm:t>
        <a:bodyPr/>
        <a:lstStyle/>
        <a:p>
          <a:r>
            <a:rPr lang="hu-HU"/>
            <a:t>A cél: A jármű egy általunk épített pályán teljesít csomagkiszállítási feladatokat</a:t>
          </a:r>
          <a:r>
            <a:rPr lang="en-US"/>
            <a:t>, </a:t>
          </a:r>
          <a:r>
            <a:rPr lang="hu-HU"/>
            <a:t>A* algoritmus segítségével, megtalálva a legrövidebb útvonalat a felvételi pont és a cél között.</a:t>
          </a:r>
          <a:endParaRPr lang="en-US"/>
        </a:p>
      </dgm:t>
    </dgm:pt>
    <dgm:pt modelId="{13162FB0-D041-4743-ADEF-EE7E89D14B26}" type="parTrans" cxnId="{250EC256-906E-4BA8-9F94-7B46AA5CC390}">
      <dgm:prSet/>
      <dgm:spPr/>
      <dgm:t>
        <a:bodyPr/>
        <a:lstStyle/>
        <a:p>
          <a:endParaRPr lang="en-US"/>
        </a:p>
      </dgm:t>
    </dgm:pt>
    <dgm:pt modelId="{74432B2C-068E-4080-9059-DAC46E90C57A}" type="sibTrans" cxnId="{250EC256-906E-4BA8-9F94-7B46AA5CC390}">
      <dgm:prSet/>
      <dgm:spPr/>
      <dgm:t>
        <a:bodyPr/>
        <a:lstStyle/>
        <a:p>
          <a:endParaRPr lang="en-US"/>
        </a:p>
      </dgm:t>
    </dgm:pt>
    <dgm:pt modelId="{F1BD8548-55A6-4660-8E33-D5F7C8635D72}" type="pres">
      <dgm:prSet presAssocID="{4B45A887-9E3E-49DB-9259-2DB218E35093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D477E0F5-79AC-4637-9D44-1B02FEF3C103}" type="pres">
      <dgm:prSet presAssocID="{DFDCC31F-F11F-4496-90E6-0C2A66CD50F1}" presName="hierRoot1" presStyleCnt="0"/>
      <dgm:spPr/>
    </dgm:pt>
    <dgm:pt modelId="{784A9921-6D63-4CE7-9E81-9A8B4F54398D}" type="pres">
      <dgm:prSet presAssocID="{DFDCC31F-F11F-4496-90E6-0C2A66CD50F1}" presName="composite" presStyleCnt="0"/>
      <dgm:spPr/>
    </dgm:pt>
    <dgm:pt modelId="{261672FB-C93C-467B-939A-8F0685214D1E}" type="pres">
      <dgm:prSet presAssocID="{DFDCC31F-F11F-4496-90E6-0C2A66CD50F1}" presName="background" presStyleLbl="node0" presStyleIdx="0" presStyleCnt="3"/>
      <dgm:spPr/>
    </dgm:pt>
    <dgm:pt modelId="{733E0A5E-80FB-482E-9506-9AB95EBA85EA}" type="pres">
      <dgm:prSet presAssocID="{DFDCC31F-F11F-4496-90E6-0C2A66CD50F1}" presName="text" presStyleLbl="fgAcc0" presStyleIdx="0" presStyleCnt="3">
        <dgm:presLayoutVars>
          <dgm:chPref val="3"/>
        </dgm:presLayoutVars>
      </dgm:prSet>
      <dgm:spPr/>
    </dgm:pt>
    <dgm:pt modelId="{956AA974-5A48-4788-B3CE-38CE9E1944B8}" type="pres">
      <dgm:prSet presAssocID="{DFDCC31F-F11F-4496-90E6-0C2A66CD50F1}" presName="hierChild2" presStyleCnt="0"/>
      <dgm:spPr/>
    </dgm:pt>
    <dgm:pt modelId="{0BF50B49-738B-4951-80B8-3B92929D1175}" type="pres">
      <dgm:prSet presAssocID="{7B324029-1402-4534-A57E-36CEF83B4A7C}" presName="hierRoot1" presStyleCnt="0"/>
      <dgm:spPr/>
    </dgm:pt>
    <dgm:pt modelId="{F1FFC848-489C-4564-961C-4154C9C6649F}" type="pres">
      <dgm:prSet presAssocID="{7B324029-1402-4534-A57E-36CEF83B4A7C}" presName="composite" presStyleCnt="0"/>
      <dgm:spPr/>
    </dgm:pt>
    <dgm:pt modelId="{3202DC8A-EEF2-4D1A-9EE1-9496230F959B}" type="pres">
      <dgm:prSet presAssocID="{7B324029-1402-4534-A57E-36CEF83B4A7C}" presName="background" presStyleLbl="node0" presStyleIdx="1" presStyleCnt="3"/>
      <dgm:spPr/>
    </dgm:pt>
    <dgm:pt modelId="{7544BD68-874C-4AED-9745-88F1EAAA522B}" type="pres">
      <dgm:prSet presAssocID="{7B324029-1402-4534-A57E-36CEF83B4A7C}" presName="text" presStyleLbl="fgAcc0" presStyleIdx="1" presStyleCnt="3">
        <dgm:presLayoutVars>
          <dgm:chPref val="3"/>
        </dgm:presLayoutVars>
      </dgm:prSet>
      <dgm:spPr/>
    </dgm:pt>
    <dgm:pt modelId="{DE4589A0-7D3F-4FA6-9D64-5AC77DF736D9}" type="pres">
      <dgm:prSet presAssocID="{7B324029-1402-4534-A57E-36CEF83B4A7C}" presName="hierChild2" presStyleCnt="0"/>
      <dgm:spPr/>
    </dgm:pt>
    <dgm:pt modelId="{7ADC5DE1-CDA1-4A9B-91D4-8603BC29E907}" type="pres">
      <dgm:prSet presAssocID="{58ED7889-AE00-42D9-853F-898EDD170B1B}" presName="hierRoot1" presStyleCnt="0"/>
      <dgm:spPr/>
    </dgm:pt>
    <dgm:pt modelId="{76071784-9D87-4E44-AE5F-72CD36C37254}" type="pres">
      <dgm:prSet presAssocID="{58ED7889-AE00-42D9-853F-898EDD170B1B}" presName="composite" presStyleCnt="0"/>
      <dgm:spPr/>
    </dgm:pt>
    <dgm:pt modelId="{41A2E7BE-7E5D-4BEF-84F3-C97AEF628397}" type="pres">
      <dgm:prSet presAssocID="{58ED7889-AE00-42D9-853F-898EDD170B1B}" presName="background" presStyleLbl="node0" presStyleIdx="2" presStyleCnt="3"/>
      <dgm:spPr/>
    </dgm:pt>
    <dgm:pt modelId="{532D6234-95DE-4EFB-8788-F25F75AA20DD}" type="pres">
      <dgm:prSet presAssocID="{58ED7889-AE00-42D9-853F-898EDD170B1B}" presName="text" presStyleLbl="fgAcc0" presStyleIdx="2" presStyleCnt="3">
        <dgm:presLayoutVars>
          <dgm:chPref val="3"/>
        </dgm:presLayoutVars>
      </dgm:prSet>
      <dgm:spPr/>
    </dgm:pt>
    <dgm:pt modelId="{7BAA0ECB-A87C-4E85-AF01-7833CCA8FD3F}" type="pres">
      <dgm:prSet presAssocID="{58ED7889-AE00-42D9-853F-898EDD170B1B}" presName="hierChild2" presStyleCnt="0"/>
      <dgm:spPr/>
    </dgm:pt>
  </dgm:ptLst>
  <dgm:cxnLst>
    <dgm:cxn modelId="{636AA41A-DEEC-4AE9-ABEB-43EA73052A1B}" srcId="{4B45A887-9E3E-49DB-9259-2DB218E35093}" destId="{DFDCC31F-F11F-4496-90E6-0C2A66CD50F1}" srcOrd="0" destOrd="0" parTransId="{F7145DCD-DD1E-40D9-89C0-09521A78F873}" sibTransId="{07333A7E-B79C-4C23-9919-CCEF5E20B715}"/>
    <dgm:cxn modelId="{2E2D2C24-2859-436F-8CE5-5213B83FEA44}" type="presOf" srcId="{7B324029-1402-4534-A57E-36CEF83B4A7C}" destId="{7544BD68-874C-4AED-9745-88F1EAAA522B}" srcOrd="0" destOrd="0" presId="urn:microsoft.com/office/officeart/2005/8/layout/hierarchy1"/>
    <dgm:cxn modelId="{68CFBD32-8799-45B7-A389-8F5D4A3268EF}" type="presOf" srcId="{58ED7889-AE00-42D9-853F-898EDD170B1B}" destId="{532D6234-95DE-4EFB-8788-F25F75AA20DD}" srcOrd="0" destOrd="0" presId="urn:microsoft.com/office/officeart/2005/8/layout/hierarchy1"/>
    <dgm:cxn modelId="{A4F32855-C0D9-4C2B-8E23-D4858E8E79FD}" srcId="{4B45A887-9E3E-49DB-9259-2DB218E35093}" destId="{7B324029-1402-4534-A57E-36CEF83B4A7C}" srcOrd="1" destOrd="0" parTransId="{2441804B-1C88-43FC-925C-8E0BD492F2C0}" sibTransId="{31486D14-78A1-4900-BF42-203F817969B3}"/>
    <dgm:cxn modelId="{250EC256-906E-4BA8-9F94-7B46AA5CC390}" srcId="{4B45A887-9E3E-49DB-9259-2DB218E35093}" destId="{58ED7889-AE00-42D9-853F-898EDD170B1B}" srcOrd="2" destOrd="0" parTransId="{13162FB0-D041-4743-ADEF-EE7E89D14B26}" sibTransId="{74432B2C-068E-4080-9059-DAC46E90C57A}"/>
    <dgm:cxn modelId="{7A181A7D-8026-4DD3-8C78-A57734FB286E}" type="presOf" srcId="{4B45A887-9E3E-49DB-9259-2DB218E35093}" destId="{F1BD8548-55A6-4660-8E33-D5F7C8635D72}" srcOrd="0" destOrd="0" presId="urn:microsoft.com/office/officeart/2005/8/layout/hierarchy1"/>
    <dgm:cxn modelId="{EC0C66BE-258E-435D-97AA-DB6171529795}" type="presOf" srcId="{DFDCC31F-F11F-4496-90E6-0C2A66CD50F1}" destId="{733E0A5E-80FB-482E-9506-9AB95EBA85EA}" srcOrd="0" destOrd="0" presId="urn:microsoft.com/office/officeart/2005/8/layout/hierarchy1"/>
    <dgm:cxn modelId="{1C6D13F5-5D55-4F6D-91FA-C781CFD7BB1C}" type="presParOf" srcId="{F1BD8548-55A6-4660-8E33-D5F7C8635D72}" destId="{D477E0F5-79AC-4637-9D44-1B02FEF3C103}" srcOrd="0" destOrd="0" presId="urn:microsoft.com/office/officeart/2005/8/layout/hierarchy1"/>
    <dgm:cxn modelId="{ED6FC644-7444-42AF-BB90-8F44CF4DC94C}" type="presParOf" srcId="{D477E0F5-79AC-4637-9D44-1B02FEF3C103}" destId="{784A9921-6D63-4CE7-9E81-9A8B4F54398D}" srcOrd="0" destOrd="0" presId="urn:microsoft.com/office/officeart/2005/8/layout/hierarchy1"/>
    <dgm:cxn modelId="{D5BF5FDC-8CEB-4BEC-BED9-E0F14BC41DA4}" type="presParOf" srcId="{784A9921-6D63-4CE7-9E81-9A8B4F54398D}" destId="{261672FB-C93C-467B-939A-8F0685214D1E}" srcOrd="0" destOrd="0" presId="urn:microsoft.com/office/officeart/2005/8/layout/hierarchy1"/>
    <dgm:cxn modelId="{231BE22B-A7DE-4E52-B93A-6DF835163815}" type="presParOf" srcId="{784A9921-6D63-4CE7-9E81-9A8B4F54398D}" destId="{733E0A5E-80FB-482E-9506-9AB95EBA85EA}" srcOrd="1" destOrd="0" presId="urn:microsoft.com/office/officeart/2005/8/layout/hierarchy1"/>
    <dgm:cxn modelId="{A757ADB7-8DC0-4B54-B584-B75DFDC937C6}" type="presParOf" srcId="{D477E0F5-79AC-4637-9D44-1B02FEF3C103}" destId="{956AA974-5A48-4788-B3CE-38CE9E1944B8}" srcOrd="1" destOrd="0" presId="urn:microsoft.com/office/officeart/2005/8/layout/hierarchy1"/>
    <dgm:cxn modelId="{366911E1-CFD1-474B-880D-299D74074594}" type="presParOf" srcId="{F1BD8548-55A6-4660-8E33-D5F7C8635D72}" destId="{0BF50B49-738B-4951-80B8-3B92929D1175}" srcOrd="1" destOrd="0" presId="urn:microsoft.com/office/officeart/2005/8/layout/hierarchy1"/>
    <dgm:cxn modelId="{C4F51A65-3E92-491D-A459-BBD4540096ED}" type="presParOf" srcId="{0BF50B49-738B-4951-80B8-3B92929D1175}" destId="{F1FFC848-489C-4564-961C-4154C9C6649F}" srcOrd="0" destOrd="0" presId="urn:microsoft.com/office/officeart/2005/8/layout/hierarchy1"/>
    <dgm:cxn modelId="{D342214F-084B-4D47-8DC8-746C83C225C6}" type="presParOf" srcId="{F1FFC848-489C-4564-961C-4154C9C6649F}" destId="{3202DC8A-EEF2-4D1A-9EE1-9496230F959B}" srcOrd="0" destOrd="0" presId="urn:microsoft.com/office/officeart/2005/8/layout/hierarchy1"/>
    <dgm:cxn modelId="{0FAC454B-DA7A-493A-80CC-3164025F5C37}" type="presParOf" srcId="{F1FFC848-489C-4564-961C-4154C9C6649F}" destId="{7544BD68-874C-4AED-9745-88F1EAAA522B}" srcOrd="1" destOrd="0" presId="urn:microsoft.com/office/officeart/2005/8/layout/hierarchy1"/>
    <dgm:cxn modelId="{BD595E69-F612-4318-91ED-C3AD445198CB}" type="presParOf" srcId="{0BF50B49-738B-4951-80B8-3B92929D1175}" destId="{DE4589A0-7D3F-4FA6-9D64-5AC77DF736D9}" srcOrd="1" destOrd="0" presId="urn:microsoft.com/office/officeart/2005/8/layout/hierarchy1"/>
    <dgm:cxn modelId="{975DF018-54AD-426A-9A40-1085C6C1506B}" type="presParOf" srcId="{F1BD8548-55A6-4660-8E33-D5F7C8635D72}" destId="{7ADC5DE1-CDA1-4A9B-91D4-8603BC29E907}" srcOrd="2" destOrd="0" presId="urn:microsoft.com/office/officeart/2005/8/layout/hierarchy1"/>
    <dgm:cxn modelId="{4D0BD84A-0CB8-4131-AE59-0ABA250FFF56}" type="presParOf" srcId="{7ADC5DE1-CDA1-4A9B-91D4-8603BC29E907}" destId="{76071784-9D87-4E44-AE5F-72CD36C37254}" srcOrd="0" destOrd="0" presId="urn:microsoft.com/office/officeart/2005/8/layout/hierarchy1"/>
    <dgm:cxn modelId="{E0F8F21E-4742-44A8-83C7-68F5FD6C2C03}" type="presParOf" srcId="{76071784-9D87-4E44-AE5F-72CD36C37254}" destId="{41A2E7BE-7E5D-4BEF-84F3-C97AEF628397}" srcOrd="0" destOrd="0" presId="urn:microsoft.com/office/officeart/2005/8/layout/hierarchy1"/>
    <dgm:cxn modelId="{202FE618-6B29-4EAE-934C-28D6DF9733A0}" type="presParOf" srcId="{76071784-9D87-4E44-AE5F-72CD36C37254}" destId="{532D6234-95DE-4EFB-8788-F25F75AA20DD}" srcOrd="1" destOrd="0" presId="urn:microsoft.com/office/officeart/2005/8/layout/hierarchy1"/>
    <dgm:cxn modelId="{22FC97C3-8B6C-4BE8-A982-6F90E99111AA}" type="presParOf" srcId="{7ADC5DE1-CDA1-4A9B-91D4-8603BC29E907}" destId="{7BAA0ECB-A87C-4E85-AF01-7833CCA8FD3F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BD63162-1405-4A14-8697-3581246CBA96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hu-HU"/>
        </a:p>
      </dgm:t>
    </dgm:pt>
    <dgm:pt modelId="{5B5AC732-F46D-4A11-B4FA-78AD8745CC83}">
      <dgm:prSet phldrT="[Szöveg]"/>
      <dgm:spPr/>
      <dgm:t>
        <a:bodyPr/>
        <a:lstStyle/>
        <a:p>
          <a:r>
            <a:rPr lang="en-US"/>
            <a:t>GitHub felépítése</a:t>
          </a:r>
          <a:endParaRPr lang="hu-HU"/>
        </a:p>
      </dgm:t>
    </dgm:pt>
    <dgm:pt modelId="{159377E0-2AF8-4580-B0A5-D83269A186F6}" type="parTrans" cxnId="{FE8CA0A2-190B-4B91-94B9-87D9DC1D4314}">
      <dgm:prSet/>
      <dgm:spPr/>
      <dgm:t>
        <a:bodyPr/>
        <a:lstStyle/>
        <a:p>
          <a:endParaRPr lang="hu-HU"/>
        </a:p>
      </dgm:t>
    </dgm:pt>
    <dgm:pt modelId="{20BD9AFA-A521-47EA-BE7A-5B20A5DB0E82}" type="sibTrans" cxnId="{FE8CA0A2-190B-4B91-94B9-87D9DC1D4314}">
      <dgm:prSet/>
      <dgm:spPr/>
      <dgm:t>
        <a:bodyPr/>
        <a:lstStyle/>
        <a:p>
          <a:endParaRPr lang="hu-HU"/>
        </a:p>
      </dgm:t>
    </dgm:pt>
    <dgm:pt modelId="{ED0EBFF1-7D83-4230-B384-CCD50DCFE1F8}">
      <dgm:prSet phldrT="[Szöveg]"/>
      <dgm:spPr/>
      <dgm:t>
        <a:bodyPr/>
        <a:lstStyle/>
        <a:p>
          <a:r>
            <a:rPr lang="en-US" dirty="0" err="1"/>
            <a:t>Feladatok</a:t>
          </a:r>
          <a:r>
            <a:rPr lang="en-US" dirty="0"/>
            <a:t> </a:t>
          </a:r>
          <a:r>
            <a:rPr lang="en-US" dirty="0" err="1"/>
            <a:t>megvalósítása</a:t>
          </a:r>
          <a:r>
            <a:rPr lang="en-US" dirty="0"/>
            <a:t> </a:t>
          </a:r>
          <a:r>
            <a:rPr lang="en-US" dirty="0" err="1"/>
            <a:t>az</a:t>
          </a:r>
          <a:r>
            <a:rPr lang="en-US" dirty="0"/>
            <a:t> </a:t>
          </a:r>
          <a:r>
            <a:rPr lang="en-US" dirty="0" err="1"/>
            <a:t>első</a:t>
          </a:r>
          <a:r>
            <a:rPr lang="en-US" dirty="0"/>
            <a:t> </a:t>
          </a:r>
          <a:r>
            <a:rPr lang="en-US" dirty="0" err="1"/>
            <a:t>beszámolóra</a:t>
          </a:r>
          <a:endParaRPr lang="hu-HU" dirty="0"/>
        </a:p>
      </dgm:t>
    </dgm:pt>
    <dgm:pt modelId="{9D6D545D-0019-4794-BDC4-D32E63142B48}" type="parTrans" cxnId="{D92E6921-5428-4A1E-819C-041CC91A98A5}">
      <dgm:prSet/>
      <dgm:spPr/>
      <dgm:t>
        <a:bodyPr/>
        <a:lstStyle/>
        <a:p>
          <a:endParaRPr lang="hu-HU"/>
        </a:p>
      </dgm:t>
    </dgm:pt>
    <dgm:pt modelId="{DFA68DEE-087A-46D4-92F7-77F34F0F7239}" type="sibTrans" cxnId="{D92E6921-5428-4A1E-819C-041CC91A98A5}">
      <dgm:prSet/>
      <dgm:spPr/>
      <dgm:t>
        <a:bodyPr/>
        <a:lstStyle/>
        <a:p>
          <a:endParaRPr lang="hu-HU"/>
        </a:p>
      </dgm:t>
    </dgm:pt>
    <dgm:pt modelId="{A8311A3B-EECF-4815-9773-71C493C3437D}">
      <dgm:prSet/>
      <dgm:spPr/>
      <dgm:t>
        <a:bodyPr/>
        <a:lstStyle/>
        <a:p>
          <a:r>
            <a:rPr lang="en-US"/>
            <a:t>Útvonaltervezés: Áron</a:t>
          </a:r>
          <a:endParaRPr lang="hu-HU"/>
        </a:p>
      </dgm:t>
    </dgm:pt>
    <dgm:pt modelId="{BEDC1BB3-B0D5-42CF-ABF1-F92FC348B654}" type="parTrans" cxnId="{84E219AB-C27A-45A2-82B7-5E744310CB2C}">
      <dgm:prSet/>
      <dgm:spPr/>
      <dgm:t>
        <a:bodyPr/>
        <a:lstStyle/>
        <a:p>
          <a:endParaRPr lang="hu-HU"/>
        </a:p>
      </dgm:t>
    </dgm:pt>
    <dgm:pt modelId="{697AEFA7-B7ED-42C3-B26D-704BE15272D8}" type="sibTrans" cxnId="{84E219AB-C27A-45A2-82B7-5E744310CB2C}">
      <dgm:prSet/>
      <dgm:spPr/>
      <dgm:t>
        <a:bodyPr/>
        <a:lstStyle/>
        <a:p>
          <a:endParaRPr lang="hu-HU"/>
        </a:p>
      </dgm:t>
    </dgm:pt>
    <dgm:pt modelId="{728A86CB-2A43-4D2D-94DD-2CB813CDE6E2}">
      <dgm:prSet/>
      <dgm:spPr/>
      <dgm:t>
        <a:bodyPr/>
        <a:lstStyle/>
        <a:p>
          <a:r>
            <a:rPr lang="en-US"/>
            <a:t>Feladatok megvalósítása a második beszámolóra</a:t>
          </a:r>
          <a:endParaRPr lang="hu-HU"/>
        </a:p>
      </dgm:t>
    </dgm:pt>
    <dgm:pt modelId="{BE0DEF18-6DA1-437B-B1EB-92AF67E96DAE}" type="parTrans" cxnId="{7FD0DD82-23BE-4967-9F62-AB3BC8406317}">
      <dgm:prSet/>
      <dgm:spPr/>
      <dgm:t>
        <a:bodyPr/>
        <a:lstStyle/>
        <a:p>
          <a:endParaRPr lang="hu-HU"/>
        </a:p>
      </dgm:t>
    </dgm:pt>
    <dgm:pt modelId="{475C6586-EFE8-4FBA-AEDF-510D2A0FF9F9}" type="sibTrans" cxnId="{7FD0DD82-23BE-4967-9F62-AB3BC8406317}">
      <dgm:prSet/>
      <dgm:spPr/>
      <dgm:t>
        <a:bodyPr/>
        <a:lstStyle/>
        <a:p>
          <a:endParaRPr lang="hu-HU"/>
        </a:p>
      </dgm:t>
    </dgm:pt>
    <dgm:pt modelId="{EE60D3CD-58CC-42B4-BCF1-6071CA1D59C0}">
      <dgm:prSet phldrT="[Szöveg]"/>
      <dgm:spPr/>
      <dgm:t>
        <a:bodyPr/>
        <a:lstStyle/>
        <a:p>
          <a:r>
            <a:rPr lang="en-US"/>
            <a:t>Az alapok lefektetése</a:t>
          </a:r>
          <a:endParaRPr lang="hu-HU"/>
        </a:p>
      </dgm:t>
    </dgm:pt>
    <dgm:pt modelId="{4726FA41-357D-49D3-9138-416056E2FB73}" type="parTrans" cxnId="{AB5BD541-0A59-41FA-9282-B0A81BBC47CC}">
      <dgm:prSet/>
      <dgm:spPr/>
      <dgm:t>
        <a:bodyPr/>
        <a:lstStyle/>
        <a:p>
          <a:endParaRPr lang="hu-HU"/>
        </a:p>
      </dgm:t>
    </dgm:pt>
    <dgm:pt modelId="{D10A9CD5-1351-405F-A5CF-2140D8BEC042}" type="sibTrans" cxnId="{AB5BD541-0A59-41FA-9282-B0A81BBC47CC}">
      <dgm:prSet/>
      <dgm:spPr/>
      <dgm:t>
        <a:bodyPr/>
        <a:lstStyle/>
        <a:p>
          <a:endParaRPr lang="hu-HU"/>
        </a:p>
      </dgm:t>
    </dgm:pt>
    <dgm:pt modelId="{29AC2F2F-C5F8-4590-A0B2-61C4C7612355}">
      <dgm:prSet/>
      <dgm:spPr/>
      <dgm:t>
        <a:bodyPr/>
        <a:lstStyle/>
        <a:p>
          <a:r>
            <a:rPr lang="en-US" dirty="0" err="1"/>
            <a:t>Webots</a:t>
          </a:r>
          <a:r>
            <a:rPr lang="en-US" dirty="0"/>
            <a:t> </a:t>
          </a:r>
          <a:r>
            <a:rPr lang="en-US" dirty="0" err="1"/>
            <a:t>környezet</a:t>
          </a:r>
          <a:r>
            <a:rPr lang="en-US" dirty="0"/>
            <a:t>: Zalán</a:t>
          </a:r>
          <a:endParaRPr lang="hu-HU" dirty="0"/>
        </a:p>
      </dgm:t>
    </dgm:pt>
    <dgm:pt modelId="{1ED81B6D-3B37-4F59-ACD9-A6A6D4DD13E3}" type="parTrans" cxnId="{89D951AC-7476-4D4A-8B7B-C963D2435BE4}">
      <dgm:prSet/>
      <dgm:spPr/>
      <dgm:t>
        <a:bodyPr/>
        <a:lstStyle/>
        <a:p>
          <a:endParaRPr lang="hu-HU"/>
        </a:p>
      </dgm:t>
    </dgm:pt>
    <dgm:pt modelId="{7CA779C3-DAE3-41D0-B624-ADA65E8C6C06}" type="sibTrans" cxnId="{89D951AC-7476-4D4A-8B7B-C963D2435BE4}">
      <dgm:prSet/>
      <dgm:spPr/>
      <dgm:t>
        <a:bodyPr/>
        <a:lstStyle/>
        <a:p>
          <a:endParaRPr lang="hu-HU"/>
        </a:p>
      </dgm:t>
    </dgm:pt>
    <dgm:pt modelId="{B90CECBA-3EF3-44EC-8497-6C5F93F02E10}">
      <dgm:prSet/>
      <dgm:spPr/>
      <dgm:t>
        <a:bodyPr/>
        <a:lstStyle/>
        <a:p>
          <a:r>
            <a:rPr lang="en-US" dirty="0" err="1"/>
            <a:t>Autó</a:t>
          </a:r>
          <a:r>
            <a:rPr lang="en-US" dirty="0"/>
            <a:t>, </a:t>
          </a:r>
          <a:r>
            <a:rPr lang="en-US" dirty="0" err="1"/>
            <a:t>csomagok</a:t>
          </a:r>
          <a:r>
            <a:rPr lang="en-US" dirty="0"/>
            <a:t> </a:t>
          </a:r>
          <a:r>
            <a:rPr lang="en-US" dirty="0" err="1"/>
            <a:t>kezelése</a:t>
          </a:r>
          <a:r>
            <a:rPr lang="en-US" dirty="0"/>
            <a:t>: Máté</a:t>
          </a:r>
          <a:endParaRPr lang="hu-HU" dirty="0"/>
        </a:p>
      </dgm:t>
    </dgm:pt>
    <dgm:pt modelId="{736DAF53-6DF7-4064-9B4F-ED4282F52AF2}" type="parTrans" cxnId="{4B198E61-5442-4554-A330-11750C85A3B0}">
      <dgm:prSet/>
      <dgm:spPr/>
      <dgm:t>
        <a:bodyPr/>
        <a:lstStyle/>
        <a:p>
          <a:endParaRPr lang="hu-HU"/>
        </a:p>
      </dgm:t>
    </dgm:pt>
    <dgm:pt modelId="{510C1274-2DD9-4F47-A1B3-A737285A1022}" type="sibTrans" cxnId="{4B198E61-5442-4554-A330-11750C85A3B0}">
      <dgm:prSet/>
      <dgm:spPr/>
      <dgm:t>
        <a:bodyPr/>
        <a:lstStyle/>
        <a:p>
          <a:endParaRPr lang="hu-HU"/>
        </a:p>
      </dgm:t>
    </dgm:pt>
    <dgm:pt modelId="{CBF83A52-8E29-4E7C-844D-071540EF55D2}">
      <dgm:prSet/>
      <dgm:spPr/>
      <dgm:t>
        <a:bodyPr/>
        <a:lstStyle/>
        <a:p>
          <a:r>
            <a:rPr lang="en-US"/>
            <a:t>Projekt lezárása</a:t>
          </a:r>
          <a:endParaRPr lang="hu-HU"/>
        </a:p>
      </dgm:t>
    </dgm:pt>
    <dgm:pt modelId="{328754A3-9C21-43A6-93F0-8A44C3DBEC78}" type="parTrans" cxnId="{019A1275-AA72-4A32-8C4D-DE21FBF48F27}">
      <dgm:prSet/>
      <dgm:spPr/>
      <dgm:t>
        <a:bodyPr/>
        <a:lstStyle/>
        <a:p>
          <a:endParaRPr lang="hu-HU"/>
        </a:p>
      </dgm:t>
    </dgm:pt>
    <dgm:pt modelId="{E05D7CE4-2E41-4D42-A865-6D0F0DC629E1}" type="sibTrans" cxnId="{019A1275-AA72-4A32-8C4D-DE21FBF48F27}">
      <dgm:prSet/>
      <dgm:spPr/>
      <dgm:t>
        <a:bodyPr/>
        <a:lstStyle/>
        <a:p>
          <a:endParaRPr lang="hu-HU"/>
        </a:p>
      </dgm:t>
    </dgm:pt>
    <dgm:pt modelId="{B3923CD7-FA99-495D-9686-BC4701D698B4}">
      <dgm:prSet/>
      <dgm:spPr/>
      <dgm:t>
        <a:bodyPr/>
        <a:lstStyle/>
        <a:p>
          <a:r>
            <a:rPr lang="en-US"/>
            <a:t>Útvonaltervezés beépítése</a:t>
          </a:r>
          <a:endParaRPr lang="hu-HU"/>
        </a:p>
      </dgm:t>
    </dgm:pt>
    <dgm:pt modelId="{6A9E6631-52DC-4C36-9C9C-CEE2D2261A01}" type="parTrans" cxnId="{3135FB88-2D2C-4D0C-8346-6E06158D2BED}">
      <dgm:prSet/>
      <dgm:spPr/>
      <dgm:t>
        <a:bodyPr/>
        <a:lstStyle/>
        <a:p>
          <a:endParaRPr lang="hu-HU"/>
        </a:p>
      </dgm:t>
    </dgm:pt>
    <dgm:pt modelId="{D5232104-894F-4957-899F-8512598F4C75}" type="sibTrans" cxnId="{3135FB88-2D2C-4D0C-8346-6E06158D2BED}">
      <dgm:prSet/>
      <dgm:spPr/>
      <dgm:t>
        <a:bodyPr/>
        <a:lstStyle/>
        <a:p>
          <a:endParaRPr lang="hu-HU"/>
        </a:p>
      </dgm:t>
    </dgm:pt>
    <dgm:pt modelId="{4F83A6A6-6972-4E69-8F66-6AEFC44B2109}">
      <dgm:prSet/>
      <dgm:spPr/>
      <dgm:t>
        <a:bodyPr/>
        <a:lstStyle/>
        <a:p>
          <a:r>
            <a:rPr lang="en-US"/>
            <a:t>Környezet finomítása</a:t>
          </a:r>
          <a:endParaRPr lang="hu-HU"/>
        </a:p>
      </dgm:t>
    </dgm:pt>
    <dgm:pt modelId="{2E47AD53-7D43-4B38-A330-2100D77AC35B}" type="parTrans" cxnId="{BC7781A0-9BB0-4C05-8A86-D6E1B9B02DC7}">
      <dgm:prSet/>
      <dgm:spPr/>
      <dgm:t>
        <a:bodyPr/>
        <a:lstStyle/>
        <a:p>
          <a:endParaRPr lang="hu-HU"/>
        </a:p>
      </dgm:t>
    </dgm:pt>
    <dgm:pt modelId="{E1CB49C5-7170-48B1-9B0D-3EDC071124A1}" type="sibTrans" cxnId="{BC7781A0-9BB0-4C05-8A86-D6E1B9B02DC7}">
      <dgm:prSet/>
      <dgm:spPr/>
      <dgm:t>
        <a:bodyPr/>
        <a:lstStyle/>
        <a:p>
          <a:endParaRPr lang="hu-HU"/>
        </a:p>
      </dgm:t>
    </dgm:pt>
    <dgm:pt modelId="{4F79198F-5CDF-4107-B163-2C529FA8AFE1}">
      <dgm:prSet/>
      <dgm:spPr/>
      <dgm:t>
        <a:bodyPr/>
        <a:lstStyle/>
        <a:p>
          <a:r>
            <a:rPr lang="en-US"/>
            <a:t>Önvezetés megvalósítása</a:t>
          </a:r>
          <a:endParaRPr lang="hu-HU"/>
        </a:p>
      </dgm:t>
    </dgm:pt>
    <dgm:pt modelId="{B88EF8D0-A1F2-4BD3-8DA6-ECA0498FB7A6}" type="parTrans" cxnId="{E72E1F7A-6E5F-42E1-8770-E33557DD1E23}">
      <dgm:prSet/>
      <dgm:spPr/>
      <dgm:t>
        <a:bodyPr/>
        <a:lstStyle/>
        <a:p>
          <a:endParaRPr lang="hu-HU"/>
        </a:p>
      </dgm:t>
    </dgm:pt>
    <dgm:pt modelId="{B97FEF98-86F6-44C2-9C18-9E3D4B9A2A18}" type="sibTrans" cxnId="{E72E1F7A-6E5F-42E1-8770-E33557DD1E23}">
      <dgm:prSet/>
      <dgm:spPr/>
      <dgm:t>
        <a:bodyPr/>
        <a:lstStyle/>
        <a:p>
          <a:endParaRPr lang="hu-HU"/>
        </a:p>
      </dgm:t>
    </dgm:pt>
    <dgm:pt modelId="{91C07AAC-8991-47C0-815B-ED7E42ED6300}">
      <dgm:prSet phldrT="[Szöveg]"/>
      <dgm:spPr/>
      <dgm:t>
        <a:bodyPr/>
        <a:lstStyle/>
        <a:p>
          <a:r>
            <a:rPr lang="en-US"/>
            <a:t>Feladatok elosztása</a:t>
          </a:r>
          <a:endParaRPr lang="hu-HU"/>
        </a:p>
      </dgm:t>
    </dgm:pt>
    <dgm:pt modelId="{CB08840F-944E-483B-8E99-01A83665B6C3}" type="parTrans" cxnId="{FFF45F4F-450A-4048-9823-C4FCE1D6B45E}">
      <dgm:prSet/>
      <dgm:spPr/>
      <dgm:t>
        <a:bodyPr/>
        <a:lstStyle/>
        <a:p>
          <a:endParaRPr lang="hu-HU"/>
        </a:p>
      </dgm:t>
    </dgm:pt>
    <dgm:pt modelId="{31875D1D-B948-48F8-8A29-7080D78D864D}" type="sibTrans" cxnId="{FFF45F4F-450A-4048-9823-C4FCE1D6B45E}">
      <dgm:prSet/>
      <dgm:spPr/>
      <dgm:t>
        <a:bodyPr/>
        <a:lstStyle/>
        <a:p>
          <a:endParaRPr lang="hu-HU"/>
        </a:p>
      </dgm:t>
    </dgm:pt>
    <dgm:pt modelId="{DB4A0773-66E7-4902-BAF6-962E5B668989}" type="pres">
      <dgm:prSet presAssocID="{4BD63162-1405-4A14-8697-3581246CBA96}" presName="linear" presStyleCnt="0">
        <dgm:presLayoutVars>
          <dgm:animLvl val="lvl"/>
          <dgm:resizeHandles val="exact"/>
        </dgm:presLayoutVars>
      </dgm:prSet>
      <dgm:spPr/>
    </dgm:pt>
    <dgm:pt modelId="{2F6808C5-8078-4017-9A61-6A8DE059D9A4}" type="pres">
      <dgm:prSet presAssocID="{EE60D3CD-58CC-42B4-BCF1-6071CA1D59C0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9E9F4841-BCE0-41B8-AEF7-010CCEEA59EA}" type="pres">
      <dgm:prSet presAssocID="{D10A9CD5-1351-405F-A5CF-2140D8BEC042}" presName="spacer" presStyleCnt="0"/>
      <dgm:spPr/>
    </dgm:pt>
    <dgm:pt modelId="{05054ADB-C99F-4621-8F0C-AC072A39AA7E}" type="pres">
      <dgm:prSet presAssocID="{91C07AAC-8991-47C0-815B-ED7E42ED6300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20675F2E-B95A-4DA5-B2B4-B1B2398B1EFB}" type="pres">
      <dgm:prSet presAssocID="{31875D1D-B948-48F8-8A29-7080D78D864D}" presName="spacer" presStyleCnt="0"/>
      <dgm:spPr/>
    </dgm:pt>
    <dgm:pt modelId="{22729B0F-0C37-48CE-9ACC-EF964D924925}" type="pres">
      <dgm:prSet presAssocID="{5B5AC732-F46D-4A11-B4FA-78AD8745CC83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561157F6-90E9-461C-ACA3-0DECBC169197}" type="pres">
      <dgm:prSet presAssocID="{20BD9AFA-A521-47EA-BE7A-5B20A5DB0E82}" presName="spacer" presStyleCnt="0"/>
      <dgm:spPr/>
    </dgm:pt>
    <dgm:pt modelId="{D99D1C7A-D7A5-4257-99C7-E96002D8F535}" type="pres">
      <dgm:prSet presAssocID="{ED0EBFF1-7D83-4230-B384-CCD50DCFE1F8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3AE6935A-E4EF-4F1E-81DE-7957B09FCADA}" type="pres">
      <dgm:prSet presAssocID="{ED0EBFF1-7D83-4230-B384-CCD50DCFE1F8}" presName="childText" presStyleLbl="revTx" presStyleIdx="0" presStyleCnt="2">
        <dgm:presLayoutVars>
          <dgm:bulletEnabled val="1"/>
        </dgm:presLayoutVars>
      </dgm:prSet>
      <dgm:spPr/>
    </dgm:pt>
    <dgm:pt modelId="{88D075E8-28E4-4FAB-9A70-60823E10807D}" type="pres">
      <dgm:prSet presAssocID="{728A86CB-2A43-4D2D-94DD-2CB813CDE6E2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2DCC22CC-C210-4166-B1AE-759B31BFEB42}" type="pres">
      <dgm:prSet presAssocID="{728A86CB-2A43-4D2D-94DD-2CB813CDE6E2}" presName="childText" presStyleLbl="revTx" presStyleIdx="1" presStyleCnt="2">
        <dgm:presLayoutVars>
          <dgm:bulletEnabled val="1"/>
        </dgm:presLayoutVars>
      </dgm:prSet>
      <dgm:spPr/>
    </dgm:pt>
    <dgm:pt modelId="{0CA0C604-7898-4AB9-89D1-4BAF7B5B4577}" type="pres">
      <dgm:prSet presAssocID="{CBF83A52-8E29-4E7C-844D-071540EF55D2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4D2FA40B-A2BD-4F0D-AAFB-AD8DD5679883}" type="presOf" srcId="{29AC2F2F-C5F8-4590-A0B2-61C4C7612355}" destId="{3AE6935A-E4EF-4F1E-81DE-7957B09FCADA}" srcOrd="0" destOrd="1" presId="urn:microsoft.com/office/officeart/2005/8/layout/vList2"/>
    <dgm:cxn modelId="{54CC161B-98CC-4DE2-A36D-1A8582989C33}" type="presOf" srcId="{A8311A3B-EECF-4815-9773-71C493C3437D}" destId="{3AE6935A-E4EF-4F1E-81DE-7957B09FCADA}" srcOrd="0" destOrd="0" presId="urn:microsoft.com/office/officeart/2005/8/layout/vList2"/>
    <dgm:cxn modelId="{F38F151F-E3C8-4DEA-8848-2345B2381363}" type="presOf" srcId="{728A86CB-2A43-4D2D-94DD-2CB813CDE6E2}" destId="{88D075E8-28E4-4FAB-9A70-60823E10807D}" srcOrd="0" destOrd="0" presId="urn:microsoft.com/office/officeart/2005/8/layout/vList2"/>
    <dgm:cxn modelId="{D92E6921-5428-4A1E-819C-041CC91A98A5}" srcId="{4BD63162-1405-4A14-8697-3581246CBA96}" destId="{ED0EBFF1-7D83-4230-B384-CCD50DCFE1F8}" srcOrd="3" destOrd="0" parTransId="{9D6D545D-0019-4794-BDC4-D32E63142B48}" sibTransId="{DFA68DEE-087A-46D4-92F7-77F34F0F7239}"/>
    <dgm:cxn modelId="{BBCD0F30-70A1-4D84-BBE0-87E243DA167B}" type="presOf" srcId="{CBF83A52-8E29-4E7C-844D-071540EF55D2}" destId="{0CA0C604-7898-4AB9-89D1-4BAF7B5B4577}" srcOrd="0" destOrd="0" presId="urn:microsoft.com/office/officeart/2005/8/layout/vList2"/>
    <dgm:cxn modelId="{4B198E61-5442-4554-A330-11750C85A3B0}" srcId="{ED0EBFF1-7D83-4230-B384-CCD50DCFE1F8}" destId="{B90CECBA-3EF3-44EC-8497-6C5F93F02E10}" srcOrd="2" destOrd="0" parTransId="{736DAF53-6DF7-4064-9B4F-ED4282F52AF2}" sibTransId="{510C1274-2DD9-4F47-A1B3-A737285A1022}"/>
    <dgm:cxn modelId="{AB5BD541-0A59-41FA-9282-B0A81BBC47CC}" srcId="{4BD63162-1405-4A14-8697-3581246CBA96}" destId="{EE60D3CD-58CC-42B4-BCF1-6071CA1D59C0}" srcOrd="0" destOrd="0" parTransId="{4726FA41-357D-49D3-9138-416056E2FB73}" sibTransId="{D10A9CD5-1351-405F-A5CF-2140D8BEC042}"/>
    <dgm:cxn modelId="{41E5B967-76D4-4C2B-A4A1-BD3AFB7EC52E}" type="presOf" srcId="{4F79198F-5CDF-4107-B163-2C529FA8AFE1}" destId="{2DCC22CC-C210-4166-B1AE-759B31BFEB42}" srcOrd="0" destOrd="2" presId="urn:microsoft.com/office/officeart/2005/8/layout/vList2"/>
    <dgm:cxn modelId="{70F25368-A987-4E10-97C8-CD869D71ADF4}" type="presOf" srcId="{91C07AAC-8991-47C0-815B-ED7E42ED6300}" destId="{05054ADB-C99F-4621-8F0C-AC072A39AA7E}" srcOrd="0" destOrd="0" presId="urn:microsoft.com/office/officeart/2005/8/layout/vList2"/>
    <dgm:cxn modelId="{FFF45F4F-450A-4048-9823-C4FCE1D6B45E}" srcId="{4BD63162-1405-4A14-8697-3581246CBA96}" destId="{91C07AAC-8991-47C0-815B-ED7E42ED6300}" srcOrd="1" destOrd="0" parTransId="{CB08840F-944E-483B-8E99-01A83665B6C3}" sibTransId="{31875D1D-B948-48F8-8A29-7080D78D864D}"/>
    <dgm:cxn modelId="{1F9BB371-3F1A-4F88-9A6F-265FEEB578E4}" type="presOf" srcId="{EE60D3CD-58CC-42B4-BCF1-6071CA1D59C0}" destId="{2F6808C5-8078-4017-9A61-6A8DE059D9A4}" srcOrd="0" destOrd="0" presId="urn:microsoft.com/office/officeart/2005/8/layout/vList2"/>
    <dgm:cxn modelId="{019A1275-AA72-4A32-8C4D-DE21FBF48F27}" srcId="{4BD63162-1405-4A14-8697-3581246CBA96}" destId="{CBF83A52-8E29-4E7C-844D-071540EF55D2}" srcOrd="5" destOrd="0" parTransId="{328754A3-9C21-43A6-93F0-8A44C3DBEC78}" sibTransId="{E05D7CE4-2E41-4D42-A865-6D0F0DC629E1}"/>
    <dgm:cxn modelId="{E72E1F7A-6E5F-42E1-8770-E33557DD1E23}" srcId="{728A86CB-2A43-4D2D-94DD-2CB813CDE6E2}" destId="{4F79198F-5CDF-4107-B163-2C529FA8AFE1}" srcOrd="2" destOrd="0" parTransId="{B88EF8D0-A1F2-4BD3-8DA6-ECA0498FB7A6}" sibTransId="{B97FEF98-86F6-44C2-9C18-9E3D4B9A2A18}"/>
    <dgm:cxn modelId="{0CFB7F7E-957C-4378-8635-2028F4643D82}" type="presOf" srcId="{4BD63162-1405-4A14-8697-3581246CBA96}" destId="{DB4A0773-66E7-4902-BAF6-962E5B668989}" srcOrd="0" destOrd="0" presId="urn:microsoft.com/office/officeart/2005/8/layout/vList2"/>
    <dgm:cxn modelId="{7FD0DD82-23BE-4967-9F62-AB3BC8406317}" srcId="{4BD63162-1405-4A14-8697-3581246CBA96}" destId="{728A86CB-2A43-4D2D-94DD-2CB813CDE6E2}" srcOrd="4" destOrd="0" parTransId="{BE0DEF18-6DA1-437B-B1EB-92AF67E96DAE}" sibTransId="{475C6586-EFE8-4FBA-AEDF-510D2A0FF9F9}"/>
    <dgm:cxn modelId="{3135FB88-2D2C-4D0C-8346-6E06158D2BED}" srcId="{728A86CB-2A43-4D2D-94DD-2CB813CDE6E2}" destId="{B3923CD7-FA99-495D-9686-BC4701D698B4}" srcOrd="0" destOrd="0" parTransId="{6A9E6631-52DC-4C36-9C9C-CEE2D2261A01}" sibTransId="{D5232104-894F-4957-899F-8512598F4C75}"/>
    <dgm:cxn modelId="{BC7781A0-9BB0-4C05-8A86-D6E1B9B02DC7}" srcId="{728A86CB-2A43-4D2D-94DD-2CB813CDE6E2}" destId="{4F83A6A6-6972-4E69-8F66-6AEFC44B2109}" srcOrd="1" destOrd="0" parTransId="{2E47AD53-7D43-4B38-A330-2100D77AC35B}" sibTransId="{E1CB49C5-7170-48B1-9B0D-3EDC071124A1}"/>
    <dgm:cxn modelId="{FE8CA0A2-190B-4B91-94B9-87D9DC1D4314}" srcId="{4BD63162-1405-4A14-8697-3581246CBA96}" destId="{5B5AC732-F46D-4A11-B4FA-78AD8745CC83}" srcOrd="2" destOrd="0" parTransId="{159377E0-2AF8-4580-B0A5-D83269A186F6}" sibTransId="{20BD9AFA-A521-47EA-BE7A-5B20A5DB0E82}"/>
    <dgm:cxn modelId="{84E219AB-C27A-45A2-82B7-5E744310CB2C}" srcId="{ED0EBFF1-7D83-4230-B384-CCD50DCFE1F8}" destId="{A8311A3B-EECF-4815-9773-71C493C3437D}" srcOrd="0" destOrd="0" parTransId="{BEDC1BB3-B0D5-42CF-ABF1-F92FC348B654}" sibTransId="{697AEFA7-B7ED-42C3-B26D-704BE15272D8}"/>
    <dgm:cxn modelId="{89D951AC-7476-4D4A-8B7B-C963D2435BE4}" srcId="{ED0EBFF1-7D83-4230-B384-CCD50DCFE1F8}" destId="{29AC2F2F-C5F8-4590-A0B2-61C4C7612355}" srcOrd="1" destOrd="0" parTransId="{1ED81B6D-3B37-4F59-ACD9-A6A6D4DD13E3}" sibTransId="{7CA779C3-DAE3-41D0-B624-ADA65E8C6C06}"/>
    <dgm:cxn modelId="{3AA981BB-8EA8-452A-91AE-D2C8942CF377}" type="presOf" srcId="{B90CECBA-3EF3-44EC-8497-6C5F93F02E10}" destId="{3AE6935A-E4EF-4F1E-81DE-7957B09FCADA}" srcOrd="0" destOrd="2" presId="urn:microsoft.com/office/officeart/2005/8/layout/vList2"/>
    <dgm:cxn modelId="{3B0EBAC8-3864-49A1-A8AE-5FFB2A131EE5}" type="presOf" srcId="{5B5AC732-F46D-4A11-B4FA-78AD8745CC83}" destId="{22729B0F-0C37-48CE-9ACC-EF964D924925}" srcOrd="0" destOrd="0" presId="urn:microsoft.com/office/officeart/2005/8/layout/vList2"/>
    <dgm:cxn modelId="{696DE8C8-EB38-4FB3-BA96-4D39495B2F3B}" type="presOf" srcId="{ED0EBFF1-7D83-4230-B384-CCD50DCFE1F8}" destId="{D99D1C7A-D7A5-4257-99C7-E96002D8F535}" srcOrd="0" destOrd="0" presId="urn:microsoft.com/office/officeart/2005/8/layout/vList2"/>
    <dgm:cxn modelId="{6EC7A0CD-AC81-429E-81E3-11CC530C0CC5}" type="presOf" srcId="{4F83A6A6-6972-4E69-8F66-6AEFC44B2109}" destId="{2DCC22CC-C210-4166-B1AE-759B31BFEB42}" srcOrd="0" destOrd="1" presId="urn:microsoft.com/office/officeart/2005/8/layout/vList2"/>
    <dgm:cxn modelId="{629E5CCF-28E3-46DE-9F0D-216C8029A84D}" type="presOf" srcId="{B3923CD7-FA99-495D-9686-BC4701D698B4}" destId="{2DCC22CC-C210-4166-B1AE-759B31BFEB42}" srcOrd="0" destOrd="0" presId="urn:microsoft.com/office/officeart/2005/8/layout/vList2"/>
    <dgm:cxn modelId="{BD9D2802-5A60-479F-B6B7-049E5F1906D3}" type="presParOf" srcId="{DB4A0773-66E7-4902-BAF6-962E5B668989}" destId="{2F6808C5-8078-4017-9A61-6A8DE059D9A4}" srcOrd="0" destOrd="0" presId="urn:microsoft.com/office/officeart/2005/8/layout/vList2"/>
    <dgm:cxn modelId="{0DDBF29A-6CF2-4E82-BDB7-87BF06B6321C}" type="presParOf" srcId="{DB4A0773-66E7-4902-BAF6-962E5B668989}" destId="{9E9F4841-BCE0-41B8-AEF7-010CCEEA59EA}" srcOrd="1" destOrd="0" presId="urn:microsoft.com/office/officeart/2005/8/layout/vList2"/>
    <dgm:cxn modelId="{50023051-EF46-4B0D-A2B5-D4569B092BB6}" type="presParOf" srcId="{DB4A0773-66E7-4902-BAF6-962E5B668989}" destId="{05054ADB-C99F-4621-8F0C-AC072A39AA7E}" srcOrd="2" destOrd="0" presId="urn:microsoft.com/office/officeart/2005/8/layout/vList2"/>
    <dgm:cxn modelId="{E91CEC9D-2025-4BF3-AA01-334269EC9D79}" type="presParOf" srcId="{DB4A0773-66E7-4902-BAF6-962E5B668989}" destId="{20675F2E-B95A-4DA5-B2B4-B1B2398B1EFB}" srcOrd="3" destOrd="0" presId="urn:microsoft.com/office/officeart/2005/8/layout/vList2"/>
    <dgm:cxn modelId="{BB1B0DBD-F056-4BDE-A75A-C59E2B82695F}" type="presParOf" srcId="{DB4A0773-66E7-4902-BAF6-962E5B668989}" destId="{22729B0F-0C37-48CE-9ACC-EF964D924925}" srcOrd="4" destOrd="0" presId="urn:microsoft.com/office/officeart/2005/8/layout/vList2"/>
    <dgm:cxn modelId="{8D9C3B97-36A0-425E-A466-F8C89B2BE28C}" type="presParOf" srcId="{DB4A0773-66E7-4902-BAF6-962E5B668989}" destId="{561157F6-90E9-461C-ACA3-0DECBC169197}" srcOrd="5" destOrd="0" presId="urn:microsoft.com/office/officeart/2005/8/layout/vList2"/>
    <dgm:cxn modelId="{D564F457-BE14-4040-8922-2591BE875AF8}" type="presParOf" srcId="{DB4A0773-66E7-4902-BAF6-962E5B668989}" destId="{D99D1C7A-D7A5-4257-99C7-E96002D8F535}" srcOrd="6" destOrd="0" presId="urn:microsoft.com/office/officeart/2005/8/layout/vList2"/>
    <dgm:cxn modelId="{13C80003-BEB5-4DFE-A320-5219CA548023}" type="presParOf" srcId="{DB4A0773-66E7-4902-BAF6-962E5B668989}" destId="{3AE6935A-E4EF-4F1E-81DE-7957B09FCADA}" srcOrd="7" destOrd="0" presId="urn:microsoft.com/office/officeart/2005/8/layout/vList2"/>
    <dgm:cxn modelId="{9259C828-EF91-4A52-B54B-CB3167C4CC8C}" type="presParOf" srcId="{DB4A0773-66E7-4902-BAF6-962E5B668989}" destId="{88D075E8-28E4-4FAB-9A70-60823E10807D}" srcOrd="8" destOrd="0" presId="urn:microsoft.com/office/officeart/2005/8/layout/vList2"/>
    <dgm:cxn modelId="{9A78FB6C-7C06-4FFD-A8B3-5B121EB5C193}" type="presParOf" srcId="{DB4A0773-66E7-4902-BAF6-962E5B668989}" destId="{2DCC22CC-C210-4166-B1AE-759B31BFEB42}" srcOrd="9" destOrd="0" presId="urn:microsoft.com/office/officeart/2005/8/layout/vList2"/>
    <dgm:cxn modelId="{304EE515-78C2-477F-B067-E83918B7E8F9}" type="presParOf" srcId="{DB4A0773-66E7-4902-BAF6-962E5B668989}" destId="{0CA0C604-7898-4AB9-89D1-4BAF7B5B4577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1672FB-C93C-467B-939A-8F0685214D1E}">
      <dsp:nvSpPr>
        <dsp:cNvPr id="0" name=""/>
        <dsp:cNvSpPr/>
      </dsp:nvSpPr>
      <dsp:spPr>
        <a:xfrm>
          <a:off x="0" y="485224"/>
          <a:ext cx="2886075" cy="183265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3E0A5E-80FB-482E-9506-9AB95EBA85EA}">
      <dsp:nvSpPr>
        <dsp:cNvPr id="0" name=""/>
        <dsp:cNvSpPr/>
      </dsp:nvSpPr>
      <dsp:spPr>
        <a:xfrm>
          <a:off x="320675" y="789865"/>
          <a:ext cx="2886075" cy="183265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A feladat: Különböző útvonaltervező és lokalizációs algoritmusokat kellett megvalósítanunk és tesztelnünk egy mobil robotikai szimulációs környezetben.</a:t>
          </a:r>
        </a:p>
      </dsp:txBody>
      <dsp:txXfrm>
        <a:off x="374352" y="843542"/>
        <a:ext cx="2778721" cy="1725303"/>
      </dsp:txXfrm>
    </dsp:sp>
    <dsp:sp modelId="{3202DC8A-EEF2-4D1A-9EE1-9496230F959B}">
      <dsp:nvSpPr>
        <dsp:cNvPr id="0" name=""/>
        <dsp:cNvSpPr/>
      </dsp:nvSpPr>
      <dsp:spPr>
        <a:xfrm>
          <a:off x="3527425" y="485224"/>
          <a:ext cx="2886075" cy="183265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44BD68-874C-4AED-9745-88F1EAAA522B}">
      <dsp:nvSpPr>
        <dsp:cNvPr id="0" name=""/>
        <dsp:cNvSpPr/>
      </dsp:nvSpPr>
      <dsp:spPr>
        <a:xfrm>
          <a:off x="3848099" y="789865"/>
          <a:ext cx="2886075" cy="183265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A mi utunk: Egy önvezető autó szimulációját valósítjuk meg Webotsban, Python programozási nyelven.</a:t>
          </a:r>
        </a:p>
      </dsp:txBody>
      <dsp:txXfrm>
        <a:off x="3901776" y="843542"/>
        <a:ext cx="2778721" cy="1725303"/>
      </dsp:txXfrm>
    </dsp:sp>
    <dsp:sp modelId="{41A2E7BE-7E5D-4BEF-84F3-C97AEF628397}">
      <dsp:nvSpPr>
        <dsp:cNvPr id="0" name=""/>
        <dsp:cNvSpPr/>
      </dsp:nvSpPr>
      <dsp:spPr>
        <a:xfrm>
          <a:off x="7054850" y="485224"/>
          <a:ext cx="2886075" cy="183265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2D6234-95DE-4EFB-8788-F25F75AA20DD}">
      <dsp:nvSpPr>
        <dsp:cNvPr id="0" name=""/>
        <dsp:cNvSpPr/>
      </dsp:nvSpPr>
      <dsp:spPr>
        <a:xfrm>
          <a:off x="7375524" y="789865"/>
          <a:ext cx="2886075" cy="183265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700" kern="1200"/>
            <a:t>A cél: A jármű egy általunk épített pályán teljesít csomagkiszállítási feladatokat</a:t>
          </a:r>
          <a:r>
            <a:rPr lang="en-US" sz="1700" kern="1200"/>
            <a:t>, </a:t>
          </a:r>
          <a:r>
            <a:rPr lang="hu-HU" sz="1700" kern="1200"/>
            <a:t>A* algoritmus segítségével, megtalálva a legrövidebb útvonalat a felvételi pont és a cél között.</a:t>
          </a:r>
          <a:endParaRPr lang="en-US" sz="1700" kern="1200"/>
        </a:p>
      </dsp:txBody>
      <dsp:txXfrm>
        <a:off x="7429201" y="843542"/>
        <a:ext cx="2778721" cy="172530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6808C5-8078-4017-9A61-6A8DE059D9A4}">
      <dsp:nvSpPr>
        <dsp:cNvPr id="0" name=""/>
        <dsp:cNvSpPr/>
      </dsp:nvSpPr>
      <dsp:spPr>
        <a:xfrm>
          <a:off x="0" y="94684"/>
          <a:ext cx="5607050" cy="491399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Az alapok lefektetése</a:t>
          </a:r>
          <a:endParaRPr lang="hu-HU" sz="2100" kern="1200"/>
        </a:p>
      </dsp:txBody>
      <dsp:txXfrm>
        <a:off x="23988" y="118672"/>
        <a:ext cx="5559074" cy="443423"/>
      </dsp:txXfrm>
    </dsp:sp>
    <dsp:sp modelId="{05054ADB-C99F-4621-8F0C-AC072A39AA7E}">
      <dsp:nvSpPr>
        <dsp:cNvPr id="0" name=""/>
        <dsp:cNvSpPr/>
      </dsp:nvSpPr>
      <dsp:spPr>
        <a:xfrm>
          <a:off x="0" y="646564"/>
          <a:ext cx="5607050" cy="491399"/>
        </a:xfrm>
        <a:prstGeom prst="roundRect">
          <a:avLst/>
        </a:prstGeom>
        <a:gradFill rotWithShape="0">
          <a:gsLst>
            <a:gs pos="0">
              <a:schemeClr val="accent2">
                <a:hueOff val="-2070378"/>
                <a:satOff val="9172"/>
                <a:lumOff val="-3373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2">
                <a:hueOff val="-2070378"/>
                <a:satOff val="9172"/>
                <a:lumOff val="-3373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2">
                <a:hueOff val="-2070378"/>
                <a:satOff val="9172"/>
                <a:lumOff val="-3373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Feladatok elosztása</a:t>
          </a:r>
          <a:endParaRPr lang="hu-HU" sz="2100" kern="1200"/>
        </a:p>
      </dsp:txBody>
      <dsp:txXfrm>
        <a:off x="23988" y="670552"/>
        <a:ext cx="5559074" cy="443423"/>
      </dsp:txXfrm>
    </dsp:sp>
    <dsp:sp modelId="{22729B0F-0C37-48CE-9ACC-EF964D924925}">
      <dsp:nvSpPr>
        <dsp:cNvPr id="0" name=""/>
        <dsp:cNvSpPr/>
      </dsp:nvSpPr>
      <dsp:spPr>
        <a:xfrm>
          <a:off x="0" y="1198444"/>
          <a:ext cx="5607050" cy="491399"/>
        </a:xfrm>
        <a:prstGeom prst="roundRect">
          <a:avLst/>
        </a:prstGeom>
        <a:gradFill rotWithShape="0">
          <a:gsLst>
            <a:gs pos="0">
              <a:schemeClr val="accent2">
                <a:hueOff val="-4140755"/>
                <a:satOff val="18344"/>
                <a:lumOff val="-6746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2">
                <a:hueOff val="-4140755"/>
                <a:satOff val="18344"/>
                <a:lumOff val="-6746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2">
                <a:hueOff val="-4140755"/>
                <a:satOff val="18344"/>
                <a:lumOff val="-6746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GitHub felépítése</a:t>
          </a:r>
          <a:endParaRPr lang="hu-HU" sz="2100" kern="1200"/>
        </a:p>
      </dsp:txBody>
      <dsp:txXfrm>
        <a:off x="23988" y="1222432"/>
        <a:ext cx="5559074" cy="443423"/>
      </dsp:txXfrm>
    </dsp:sp>
    <dsp:sp modelId="{D99D1C7A-D7A5-4257-99C7-E96002D8F535}">
      <dsp:nvSpPr>
        <dsp:cNvPr id="0" name=""/>
        <dsp:cNvSpPr/>
      </dsp:nvSpPr>
      <dsp:spPr>
        <a:xfrm>
          <a:off x="0" y="1750324"/>
          <a:ext cx="5607050" cy="491399"/>
        </a:xfrm>
        <a:prstGeom prst="roundRect">
          <a:avLst/>
        </a:prstGeom>
        <a:gradFill rotWithShape="0">
          <a:gsLst>
            <a:gs pos="0">
              <a:schemeClr val="accent2">
                <a:hueOff val="-6211133"/>
                <a:satOff val="27515"/>
                <a:lumOff val="-10118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2">
                <a:hueOff val="-6211133"/>
                <a:satOff val="27515"/>
                <a:lumOff val="-10118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2">
                <a:hueOff val="-6211133"/>
                <a:satOff val="27515"/>
                <a:lumOff val="-10118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 err="1"/>
            <a:t>Feladatok</a:t>
          </a:r>
          <a:r>
            <a:rPr lang="en-US" sz="2100" kern="1200" dirty="0"/>
            <a:t> </a:t>
          </a:r>
          <a:r>
            <a:rPr lang="en-US" sz="2100" kern="1200" dirty="0" err="1"/>
            <a:t>megvalósítása</a:t>
          </a:r>
          <a:r>
            <a:rPr lang="en-US" sz="2100" kern="1200" dirty="0"/>
            <a:t> </a:t>
          </a:r>
          <a:r>
            <a:rPr lang="en-US" sz="2100" kern="1200" dirty="0" err="1"/>
            <a:t>az</a:t>
          </a:r>
          <a:r>
            <a:rPr lang="en-US" sz="2100" kern="1200" dirty="0"/>
            <a:t> </a:t>
          </a:r>
          <a:r>
            <a:rPr lang="en-US" sz="2100" kern="1200" dirty="0" err="1"/>
            <a:t>első</a:t>
          </a:r>
          <a:r>
            <a:rPr lang="en-US" sz="2100" kern="1200" dirty="0"/>
            <a:t> </a:t>
          </a:r>
          <a:r>
            <a:rPr lang="en-US" sz="2100" kern="1200" dirty="0" err="1"/>
            <a:t>beszámolóra</a:t>
          </a:r>
          <a:endParaRPr lang="hu-HU" sz="2100" kern="1200" dirty="0"/>
        </a:p>
      </dsp:txBody>
      <dsp:txXfrm>
        <a:off x="23988" y="1774312"/>
        <a:ext cx="5559074" cy="443423"/>
      </dsp:txXfrm>
    </dsp:sp>
    <dsp:sp modelId="{3AE6935A-E4EF-4F1E-81DE-7957B09FCADA}">
      <dsp:nvSpPr>
        <dsp:cNvPr id="0" name=""/>
        <dsp:cNvSpPr/>
      </dsp:nvSpPr>
      <dsp:spPr>
        <a:xfrm>
          <a:off x="0" y="2241724"/>
          <a:ext cx="5607050" cy="8041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8024" tIns="26670" rIns="149352" bIns="2667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/>
            <a:t>Útvonaltervezés: Áron</a:t>
          </a:r>
          <a:endParaRPr lang="hu-HU" sz="1600" kern="120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 dirty="0" err="1"/>
            <a:t>Webots</a:t>
          </a:r>
          <a:r>
            <a:rPr lang="en-US" sz="1600" kern="1200" dirty="0"/>
            <a:t> </a:t>
          </a:r>
          <a:r>
            <a:rPr lang="en-US" sz="1600" kern="1200" dirty="0" err="1"/>
            <a:t>környezet</a:t>
          </a:r>
          <a:r>
            <a:rPr lang="en-US" sz="1600" kern="1200" dirty="0"/>
            <a:t>: Zalán</a:t>
          </a:r>
          <a:endParaRPr lang="hu-HU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 dirty="0" err="1"/>
            <a:t>Autó</a:t>
          </a:r>
          <a:r>
            <a:rPr lang="en-US" sz="1600" kern="1200" dirty="0"/>
            <a:t>, </a:t>
          </a:r>
          <a:r>
            <a:rPr lang="en-US" sz="1600" kern="1200" dirty="0" err="1"/>
            <a:t>csomagok</a:t>
          </a:r>
          <a:r>
            <a:rPr lang="en-US" sz="1600" kern="1200" dirty="0"/>
            <a:t> </a:t>
          </a:r>
          <a:r>
            <a:rPr lang="en-US" sz="1600" kern="1200" dirty="0" err="1"/>
            <a:t>kezelése</a:t>
          </a:r>
          <a:r>
            <a:rPr lang="en-US" sz="1600" kern="1200" dirty="0"/>
            <a:t>: Máté</a:t>
          </a:r>
          <a:endParaRPr lang="hu-HU" sz="1600" kern="1200" dirty="0"/>
        </a:p>
      </dsp:txBody>
      <dsp:txXfrm>
        <a:off x="0" y="2241724"/>
        <a:ext cx="5607050" cy="804194"/>
      </dsp:txXfrm>
    </dsp:sp>
    <dsp:sp modelId="{88D075E8-28E4-4FAB-9A70-60823E10807D}">
      <dsp:nvSpPr>
        <dsp:cNvPr id="0" name=""/>
        <dsp:cNvSpPr/>
      </dsp:nvSpPr>
      <dsp:spPr>
        <a:xfrm>
          <a:off x="0" y="3045919"/>
          <a:ext cx="5607050" cy="491399"/>
        </a:xfrm>
        <a:prstGeom prst="roundRect">
          <a:avLst/>
        </a:prstGeom>
        <a:gradFill rotWithShape="0">
          <a:gsLst>
            <a:gs pos="0">
              <a:schemeClr val="accent2">
                <a:hueOff val="-8281511"/>
                <a:satOff val="36687"/>
                <a:lumOff val="-13491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2">
                <a:hueOff val="-8281511"/>
                <a:satOff val="36687"/>
                <a:lumOff val="-13491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2">
                <a:hueOff val="-8281511"/>
                <a:satOff val="36687"/>
                <a:lumOff val="-13491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Feladatok megvalósítása a második beszámolóra</a:t>
          </a:r>
          <a:endParaRPr lang="hu-HU" sz="2100" kern="1200"/>
        </a:p>
      </dsp:txBody>
      <dsp:txXfrm>
        <a:off x="23988" y="3069907"/>
        <a:ext cx="5559074" cy="443423"/>
      </dsp:txXfrm>
    </dsp:sp>
    <dsp:sp modelId="{2DCC22CC-C210-4166-B1AE-759B31BFEB42}">
      <dsp:nvSpPr>
        <dsp:cNvPr id="0" name=""/>
        <dsp:cNvSpPr/>
      </dsp:nvSpPr>
      <dsp:spPr>
        <a:xfrm>
          <a:off x="0" y="3537319"/>
          <a:ext cx="5607050" cy="8041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8024" tIns="26670" rIns="149352" bIns="2667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/>
            <a:t>Útvonaltervezés beépítése</a:t>
          </a:r>
          <a:endParaRPr lang="hu-HU" sz="1600" kern="120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/>
            <a:t>Környezet finomítása</a:t>
          </a:r>
          <a:endParaRPr lang="hu-HU" sz="1600" kern="120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/>
            <a:t>Önvezetés megvalósítása</a:t>
          </a:r>
          <a:endParaRPr lang="hu-HU" sz="1600" kern="1200"/>
        </a:p>
      </dsp:txBody>
      <dsp:txXfrm>
        <a:off x="0" y="3537319"/>
        <a:ext cx="5607050" cy="804194"/>
      </dsp:txXfrm>
    </dsp:sp>
    <dsp:sp modelId="{0CA0C604-7898-4AB9-89D1-4BAF7B5B4577}">
      <dsp:nvSpPr>
        <dsp:cNvPr id="0" name=""/>
        <dsp:cNvSpPr/>
      </dsp:nvSpPr>
      <dsp:spPr>
        <a:xfrm>
          <a:off x="0" y="4341515"/>
          <a:ext cx="5607050" cy="491399"/>
        </a:xfrm>
        <a:prstGeom prst="roundRect">
          <a:avLst/>
        </a:prstGeom>
        <a:gradFill rotWithShape="0">
          <a:gsLst>
            <a:gs pos="0">
              <a:schemeClr val="accent2">
                <a:hueOff val="-10351888"/>
                <a:satOff val="45859"/>
                <a:lumOff val="-16864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2">
                <a:hueOff val="-10351888"/>
                <a:satOff val="45859"/>
                <a:lumOff val="-16864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2">
                <a:hueOff val="-10351888"/>
                <a:satOff val="45859"/>
                <a:lumOff val="-16864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Projekt lezárása</a:t>
          </a:r>
          <a:endParaRPr lang="hu-HU" sz="2100" kern="1200"/>
        </a:p>
      </dsp:txBody>
      <dsp:txXfrm>
        <a:off x="23988" y="4365503"/>
        <a:ext cx="5559074" cy="44342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B5AC8-31FD-41CD-9A91-053FDD12A6B2}" type="datetimeFigureOut">
              <a:rPr lang="hu-HU" smtClean="0"/>
              <a:t>2025. 10. 16.</a:t>
            </a:fld>
            <a:endParaRPr lang="hu-H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8B49D-5F18-41A8-84E0-527C65C20617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5389560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B5AC8-31FD-41CD-9A91-053FDD12A6B2}" type="datetimeFigureOut">
              <a:rPr lang="hu-HU" smtClean="0"/>
              <a:t>2025. 10. 16.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8B49D-5F18-41A8-84E0-527C65C20617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6703727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B5AC8-31FD-41CD-9A91-053FDD12A6B2}" type="datetimeFigureOut">
              <a:rPr lang="hu-HU" smtClean="0"/>
              <a:t>2025. 10. 16.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8B49D-5F18-41A8-84E0-527C65C20617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1666835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B5AC8-31FD-41CD-9A91-053FDD12A6B2}" type="datetimeFigureOut">
              <a:rPr lang="hu-HU" smtClean="0"/>
              <a:t>2025. 10. 16.</a:t>
            </a:fld>
            <a:endParaRPr lang="hu-H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8B49D-5F18-41A8-84E0-527C65C20617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4937512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B5AC8-31FD-41CD-9A91-053FDD12A6B2}" type="datetimeFigureOut">
              <a:rPr lang="hu-HU" smtClean="0"/>
              <a:t>2025. 10. 16.</a:t>
            </a:fld>
            <a:endParaRPr lang="hu-H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8B49D-5F18-41A8-84E0-527C65C20617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1872828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B5AC8-31FD-41CD-9A91-053FDD12A6B2}" type="datetimeFigureOut">
              <a:rPr lang="hu-HU" smtClean="0"/>
              <a:t>2025. 10. 16.</a:t>
            </a:fld>
            <a:endParaRPr lang="hu-HU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8B49D-5F18-41A8-84E0-527C65C20617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8563877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B5AC8-31FD-41CD-9A91-053FDD12A6B2}" type="datetimeFigureOut">
              <a:rPr lang="hu-HU" smtClean="0"/>
              <a:t>2025. 10. 16.</a:t>
            </a:fld>
            <a:endParaRPr lang="hu-H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8B49D-5F18-41A8-84E0-527C65C20617}" type="slidenum">
              <a:rPr lang="hu-HU" smtClean="0"/>
              <a:t>‹#›</a:t>
            </a:fld>
            <a:endParaRPr lang="hu-HU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90948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B5AC8-31FD-41CD-9A91-053FDD12A6B2}" type="datetimeFigureOut">
              <a:rPr lang="hu-HU" smtClean="0"/>
              <a:t>2025. 10. 16.</a:t>
            </a:fld>
            <a:endParaRPr lang="hu-H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8B49D-5F18-41A8-84E0-527C65C20617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5347658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B5AC8-31FD-41CD-9A91-053FDD12A6B2}" type="datetimeFigureOut">
              <a:rPr lang="hu-HU" smtClean="0"/>
              <a:t>2025. 10. 16.</a:t>
            </a:fld>
            <a:endParaRPr lang="hu-H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8B49D-5F18-41A8-84E0-527C65C20617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4407558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B5AC8-31FD-41CD-9A91-053FDD12A6B2}" type="datetimeFigureOut">
              <a:rPr lang="hu-HU" smtClean="0"/>
              <a:t>2025. 10. 16.</a:t>
            </a:fld>
            <a:endParaRPr lang="hu-HU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hu-HU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8B49D-5F18-41A8-84E0-527C65C20617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373062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D73B5AC8-31FD-41CD-9A91-053FDD12A6B2}" type="datetimeFigureOut">
              <a:rPr lang="hu-HU" smtClean="0"/>
              <a:t>2025. 10. 16.</a:t>
            </a:fld>
            <a:endParaRPr lang="hu-HU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hu-HU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8B49D-5F18-41A8-84E0-527C65C20617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4743866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D73B5AC8-31FD-41CD-9A91-053FDD12A6B2}" type="datetimeFigureOut">
              <a:rPr lang="hu-HU" smtClean="0"/>
              <a:t>2025. 10. 16.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FE08B49D-5F18-41A8-84E0-527C65C20617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5747936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7" r:id="rId1"/>
    <p:sldLayoutId id="2147483788" r:id="rId2"/>
    <p:sldLayoutId id="2147483789" r:id="rId3"/>
    <p:sldLayoutId id="2147483790" r:id="rId4"/>
    <p:sldLayoutId id="2147483791" r:id="rId5"/>
    <p:sldLayoutId id="2147483792" r:id="rId6"/>
    <p:sldLayoutId id="2147483793" r:id="rId7"/>
    <p:sldLayoutId id="2147483794" r:id="rId8"/>
    <p:sldLayoutId id="2147483795" r:id="rId9"/>
    <p:sldLayoutId id="2147483796" r:id="rId10"/>
    <p:sldLayoutId id="2147483797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jp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cyberbotics.com/doc/guide/index" TargetMode="External"/><Relationship Id="rId2" Type="http://schemas.openxmlformats.org/officeDocument/2006/relationships/hyperlink" Target="https://cyberbotics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yberbotics.com/doc/automobile/index" TargetMode="External"/><Relationship Id="rId4" Type="http://schemas.openxmlformats.org/officeDocument/2006/relationships/hyperlink" Target="https://cyberbotics.com/doc/reference/index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ithub.com/Karacsony-Mate/delivery_simulation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5350DA9-7D63-C69F-2CA4-4B6999B9FD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98590" y="988741"/>
            <a:ext cx="5888754" cy="4880518"/>
          </a:xfrm>
          <a:noFill/>
          <a:ln>
            <a:noFill/>
          </a:ln>
        </p:spPr>
        <p:txBody>
          <a:bodyPr wrap="square">
            <a:normAutofit/>
          </a:bodyPr>
          <a:lstStyle/>
          <a:p>
            <a:pPr algn="l"/>
            <a:r>
              <a:rPr lang="hu-HU" sz="4800" noProof="0">
                <a:solidFill>
                  <a:schemeClr val="tx1"/>
                </a:solidFill>
              </a:rPr>
              <a:t>Projekt labor – 1. beszámoló</a:t>
            </a:r>
          </a:p>
        </p:txBody>
      </p:sp>
      <p:sp>
        <p:nvSpPr>
          <p:cNvPr id="32" name="Rectangle 20">
            <a:extLst>
              <a:ext uri="{FF2B5EF4-FFF2-40B4-BE49-F238E27FC236}">
                <a16:creationId xmlns:a16="http://schemas.microsoft.com/office/drawing/2014/main" id="{6E5BD17F-C95C-40ED-8D04-03295D46FD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38656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203DEB5-0B19-4F8E-84E2-00F5861C96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38656" y="0"/>
            <a:ext cx="321564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8C6562CD-1241-8190-ECA2-7868E7CBF9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38656" y="2007220"/>
            <a:ext cx="3215640" cy="284356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hu-HU" sz="1300" noProof="0" dirty="0">
                <a:solidFill>
                  <a:srgbClr val="FFFFFF"/>
                </a:solidFill>
              </a:rPr>
              <a:t>Feladat: Különböző útvonaltervező és lokalizációs algoritmusok megvalósítása és tesztelése mobil robotikai szimulációs környezetben</a:t>
            </a:r>
          </a:p>
          <a:p>
            <a:pPr>
              <a:lnSpc>
                <a:spcPct val="90000"/>
              </a:lnSpc>
            </a:pPr>
            <a:r>
              <a:rPr lang="hu-HU" sz="1300" noProof="0" dirty="0">
                <a:solidFill>
                  <a:srgbClr val="FFFFFF"/>
                </a:solidFill>
              </a:rPr>
              <a:t>Csapattagok: Karácsony Máté, Szász Áron Zsigmond, Wéninger Zalán Tibor</a:t>
            </a:r>
            <a:endParaRPr lang="en-US" sz="1300" noProof="0" dirty="0">
              <a:solidFill>
                <a:srgbClr val="FFFFFF"/>
              </a:solidFill>
            </a:endParaRPr>
          </a:p>
          <a:p>
            <a:pPr>
              <a:lnSpc>
                <a:spcPct val="90000"/>
              </a:lnSpc>
            </a:pPr>
            <a:r>
              <a:rPr lang="hu-HU" sz="1300" noProof="0" dirty="0">
                <a:solidFill>
                  <a:srgbClr val="FFFFFF"/>
                </a:solidFill>
              </a:rPr>
              <a:t>Konzulens</a:t>
            </a:r>
            <a:r>
              <a:rPr lang="en-US" sz="1300" noProof="0" dirty="0">
                <a:solidFill>
                  <a:srgbClr val="FFFFFF"/>
                </a:solidFill>
              </a:rPr>
              <a:t>: Dr. Magyar Attila</a:t>
            </a:r>
          </a:p>
          <a:p>
            <a:pPr>
              <a:lnSpc>
                <a:spcPct val="90000"/>
              </a:lnSpc>
            </a:pPr>
            <a:r>
              <a:rPr lang="en-US" sz="1300" dirty="0" err="1">
                <a:solidFill>
                  <a:srgbClr val="FFFFFF"/>
                </a:solidFill>
              </a:rPr>
              <a:t>Képzési</a:t>
            </a:r>
            <a:r>
              <a:rPr lang="en-US" sz="1300" dirty="0">
                <a:solidFill>
                  <a:srgbClr val="FFFFFF"/>
                </a:solidFill>
              </a:rPr>
              <a:t> </a:t>
            </a:r>
            <a:r>
              <a:rPr lang="hu-HU" sz="1300" noProof="0" dirty="0">
                <a:solidFill>
                  <a:srgbClr val="FFFFFF"/>
                </a:solidFill>
              </a:rPr>
              <a:t>szak</a:t>
            </a:r>
            <a:r>
              <a:rPr lang="en-US" sz="1300" dirty="0">
                <a:solidFill>
                  <a:srgbClr val="FFFFFF"/>
                </a:solidFill>
              </a:rPr>
              <a:t>: </a:t>
            </a:r>
            <a:r>
              <a:rPr lang="en-US" sz="1300" dirty="0" err="1">
                <a:solidFill>
                  <a:srgbClr val="FFFFFF"/>
                </a:solidFill>
              </a:rPr>
              <a:t>Mérnökinformatikus</a:t>
            </a:r>
            <a:r>
              <a:rPr lang="en-US" sz="1300" dirty="0">
                <a:solidFill>
                  <a:srgbClr val="FFFFFF"/>
                </a:solidFill>
              </a:rPr>
              <a:t> BSc</a:t>
            </a:r>
          </a:p>
          <a:p>
            <a:pPr>
              <a:lnSpc>
                <a:spcPct val="90000"/>
              </a:lnSpc>
            </a:pPr>
            <a:r>
              <a:rPr lang="en-US" sz="1300" noProof="0" dirty="0">
                <a:solidFill>
                  <a:srgbClr val="FFFFFF"/>
                </a:solidFill>
              </a:rPr>
              <a:t>2025. </a:t>
            </a:r>
            <a:r>
              <a:rPr lang="en-US" sz="1300" dirty="0">
                <a:solidFill>
                  <a:srgbClr val="FFFFFF"/>
                </a:solidFill>
              </a:rPr>
              <a:t>10. 17.</a:t>
            </a:r>
            <a:endParaRPr lang="hu-HU" sz="1300" noProof="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27637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27A2D1A-8F49-2AC7-3E0B-CA193F3BB4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AEFFFF2-9EB4-4B6C-B9F8-2BA3EF89A2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307017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D65299F-028F-4AFC-B46A-8DB33E20FE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70172" y="0"/>
            <a:ext cx="912182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AC87F6E-526A-49B5-995D-42DB65659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7423" y="1443035"/>
            <a:ext cx="3971932" cy="3971930"/>
          </a:xfrm>
          <a:prstGeom prst="ellipse">
            <a:avLst/>
          </a:prstGeom>
          <a:solidFill>
            <a:srgbClr val="FFFFFF"/>
          </a:solidFill>
          <a:ln w="317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D1FC8B09-BCB9-8DB9-CF19-43F379CC0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873" y="1586484"/>
            <a:ext cx="3685032" cy="3685032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en-US" sz="2600">
                <a:solidFill>
                  <a:srgbClr val="FFFFFF"/>
                </a:solidFill>
              </a:rPr>
              <a:t>Elkészült feladatok – Webots környezet </a:t>
            </a:r>
            <a:endParaRPr lang="hu-HU" sz="2600">
              <a:solidFill>
                <a:srgbClr val="FFFFFF"/>
              </a:solidFill>
            </a:endParaRP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6F5E3B88-58C3-AC84-A529-A03C4804AE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3442" y="1105074"/>
            <a:ext cx="4923563" cy="4702003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1631CECB-72D7-2DC0-662E-8ADE5C4573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3443" y="1685296"/>
            <a:ext cx="5150336" cy="3279308"/>
          </a:xfrm>
          <a:prstGeom prst="rect">
            <a:avLst/>
          </a:prstGeom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1CCBE499-EE20-8F8C-509A-77CB1699B9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3443" y="1410190"/>
            <a:ext cx="5150336" cy="3953861"/>
          </a:xfrm>
          <a:prstGeom prst="rect">
            <a:avLst/>
          </a:prstGeo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01AD0605-30B5-E0A9-E70D-77326AB94F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3442" y="1059047"/>
            <a:ext cx="5150336" cy="4217053"/>
          </a:xfrm>
          <a:prstGeom prst="rect">
            <a:avLst/>
          </a:prstGeom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648BC20A-71EC-D19C-CE70-668E033DDB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63442" y="2388602"/>
            <a:ext cx="4923564" cy="1554811"/>
          </a:xfrm>
          <a:prstGeom prst="rect">
            <a:avLst/>
          </a:prstGeom>
        </p:spPr>
      </p:pic>
      <p:pic>
        <p:nvPicPr>
          <p:cNvPr id="11" name="Kép 10">
            <a:extLst>
              <a:ext uri="{FF2B5EF4-FFF2-40B4-BE49-F238E27FC236}">
                <a16:creationId xmlns:a16="http://schemas.microsoft.com/office/drawing/2014/main" id="{3E8B13EA-A972-0F04-02EA-B1FA9A410D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63442" y="2007951"/>
            <a:ext cx="4923563" cy="2488162"/>
          </a:xfrm>
          <a:prstGeom prst="rect">
            <a:avLst/>
          </a:prstGeom>
        </p:spPr>
      </p:pic>
      <p:pic>
        <p:nvPicPr>
          <p:cNvPr id="13" name="Kép 12" descr="A képen íróeszköz, irodaszerek, művészet, ceruza látható&#10;&#10;Előfordulhat, hogy az AI által létrehozott tartalom helytelen.">
            <a:extLst>
              <a:ext uri="{FF2B5EF4-FFF2-40B4-BE49-F238E27FC236}">
                <a16:creationId xmlns:a16="http://schemas.microsoft.com/office/drawing/2014/main" id="{6815F9B3-1D38-1A47-3E23-2B34EBBC972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3478" y="1506672"/>
            <a:ext cx="3258913" cy="3258913"/>
          </a:xfrm>
          <a:prstGeom prst="rect">
            <a:avLst/>
          </a:prstGeom>
        </p:spPr>
      </p:pic>
      <p:pic>
        <p:nvPicPr>
          <p:cNvPr id="14" name="Kép 13" descr="A képen térkép, rajz látható&#10;&#10;Előfordulhat, hogy az AI által létrehozott tartalom helytelen.">
            <a:extLst>
              <a:ext uri="{FF2B5EF4-FFF2-40B4-BE49-F238E27FC236}">
                <a16:creationId xmlns:a16="http://schemas.microsoft.com/office/drawing/2014/main" id="{B35F4A66-12C3-FA32-F6CC-C4566922DC1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3442" y="1591053"/>
            <a:ext cx="4923564" cy="3510388"/>
          </a:xfrm>
          <a:prstGeom prst="rect">
            <a:avLst/>
          </a:prstGeom>
        </p:spPr>
      </p:pic>
      <p:pic>
        <p:nvPicPr>
          <p:cNvPr id="15" name="Kép 14" descr="A képen művészet látható&#10;&#10;Előfordulhat, hogy az AI által létrehozott tartalom helytelen.">
            <a:extLst>
              <a:ext uri="{FF2B5EF4-FFF2-40B4-BE49-F238E27FC236}">
                <a16:creationId xmlns:a16="http://schemas.microsoft.com/office/drawing/2014/main" id="{BA54F343-1702-37BF-F01C-C34DFE33B39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63440" y="1747847"/>
            <a:ext cx="4923563" cy="3140817"/>
          </a:xfrm>
          <a:prstGeom prst="rect">
            <a:avLst/>
          </a:prstGeom>
        </p:spPr>
      </p:pic>
      <p:pic>
        <p:nvPicPr>
          <p:cNvPr id="16" name="Kép 15">
            <a:extLst>
              <a:ext uri="{FF2B5EF4-FFF2-40B4-BE49-F238E27FC236}">
                <a16:creationId xmlns:a16="http://schemas.microsoft.com/office/drawing/2014/main" id="{2BD19D92-292C-1514-21E3-1D21E1B7D86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967575" y="2297318"/>
            <a:ext cx="5254324" cy="1778638"/>
          </a:xfrm>
          <a:prstGeom prst="rect">
            <a:avLst/>
          </a:prstGeom>
        </p:spPr>
      </p:pic>
      <p:pic>
        <p:nvPicPr>
          <p:cNvPr id="17" name="Kép 16">
            <a:extLst>
              <a:ext uri="{FF2B5EF4-FFF2-40B4-BE49-F238E27FC236}">
                <a16:creationId xmlns:a16="http://schemas.microsoft.com/office/drawing/2014/main" id="{A819AEDE-00E3-14DE-158E-57EB7AAFDF1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163439" y="2063233"/>
            <a:ext cx="4919092" cy="2361577"/>
          </a:xfrm>
          <a:prstGeom prst="rect">
            <a:avLst/>
          </a:prstGeom>
        </p:spPr>
      </p:pic>
      <p:pic>
        <p:nvPicPr>
          <p:cNvPr id="20" name="Kép 19" descr="A képen szöveg, térkép, atlasz, képernyőkép látható&#10;&#10;Előfordulhat, hogy az AI által létrehozott tartalom helytelen.">
            <a:extLst>
              <a:ext uri="{FF2B5EF4-FFF2-40B4-BE49-F238E27FC236}">
                <a16:creationId xmlns:a16="http://schemas.microsoft.com/office/drawing/2014/main" id="{46ABD3DB-EDC6-630B-7BC4-C3AFC03B637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8747" y="1426382"/>
            <a:ext cx="6691979" cy="3635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06230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"/>
                            </p:stCondLst>
                            <p:childTnLst>
                              <p:par>
                                <p:cTn id="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00"/>
                            </p:stCondLst>
                            <p:childTnLst>
                              <p:par>
                                <p:cTn id="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500"/>
                            </p:stCondLst>
                            <p:childTnLst>
                              <p:par>
                                <p:cTn id="9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500"/>
                            </p:stCondLst>
                            <p:childTnLst>
                              <p:par>
                                <p:cTn id="9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51D703F-BF2D-FEBE-A403-9A733C0BEE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23530FE0-C542-45A1-BCD8-935787009C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351" y="640080"/>
            <a:ext cx="8924024" cy="5200996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18">
            <a:extLst>
              <a:ext uri="{FF2B5EF4-FFF2-40B4-BE49-F238E27FC236}">
                <a16:creationId xmlns:a16="http://schemas.microsoft.com/office/drawing/2014/main" id="{F2A658D9-F185-44F1-BA33-D50320D1D0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0543" y="825096"/>
            <a:ext cx="8549640" cy="483096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EC15B81B-1FE7-3C25-73C2-0B130F79E1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543" y="789272"/>
            <a:ext cx="6746175" cy="4866789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hu-HU" sz="1300" dirty="0">
                <a:solidFill>
                  <a:srgbClr val="404040"/>
                </a:solidFill>
              </a:rPr>
              <a:t>PROTO-k</a:t>
            </a:r>
            <a:r>
              <a:rPr lang="en-US" sz="1300" dirty="0">
                <a:solidFill>
                  <a:srgbClr val="404040"/>
                </a:solidFill>
              </a:rPr>
              <a:t> (</a:t>
            </a:r>
            <a:r>
              <a:rPr lang="en-US" sz="1300" dirty="0" err="1">
                <a:solidFill>
                  <a:srgbClr val="404040"/>
                </a:solidFill>
              </a:rPr>
              <a:t>építőkockák</a:t>
            </a:r>
            <a:r>
              <a:rPr lang="en-US" sz="1300" dirty="0">
                <a:solidFill>
                  <a:srgbClr val="404040"/>
                </a:solidFill>
              </a:rPr>
              <a:t>):</a:t>
            </a:r>
          </a:p>
          <a:p>
            <a:pPr lvl="1">
              <a:lnSpc>
                <a:spcPct val="90000"/>
              </a:lnSpc>
            </a:pPr>
            <a:r>
              <a:rPr lang="hu-HU" sz="1300" dirty="0">
                <a:solidFill>
                  <a:srgbClr val="404040"/>
                </a:solidFill>
              </a:rPr>
              <a:t>Minden, amit a világban látunk, egy újrahasznosítható sablon, azaz PROTO.</a:t>
            </a:r>
            <a:endParaRPr lang="en-US" sz="1300" dirty="0">
              <a:solidFill>
                <a:srgbClr val="404040"/>
              </a:solidFill>
            </a:endParaRPr>
          </a:p>
          <a:p>
            <a:pPr lvl="1">
              <a:lnSpc>
                <a:spcPct val="90000"/>
              </a:lnSpc>
            </a:pPr>
            <a:r>
              <a:rPr lang="hu-HU" sz="1300" dirty="0">
                <a:solidFill>
                  <a:srgbClr val="404040"/>
                </a:solidFill>
              </a:rPr>
              <a:t>Használtunk egy beépített Tesla </a:t>
            </a:r>
            <a:r>
              <a:rPr lang="hu-HU" sz="1300" dirty="0" err="1">
                <a:solidFill>
                  <a:srgbClr val="404040"/>
                </a:solidFill>
              </a:rPr>
              <a:t>Model</a:t>
            </a:r>
            <a:r>
              <a:rPr lang="hu-HU" sz="1300" dirty="0">
                <a:solidFill>
                  <a:srgbClr val="404040"/>
                </a:solidFill>
              </a:rPr>
              <a:t> 3 modellt , amit kiegészítettünk egy telemetriai kijelzővel.</a:t>
            </a:r>
            <a:endParaRPr lang="en-US" sz="1300" dirty="0">
              <a:solidFill>
                <a:srgbClr val="404040"/>
              </a:solidFill>
            </a:endParaRPr>
          </a:p>
          <a:p>
            <a:pPr lvl="1">
              <a:lnSpc>
                <a:spcPct val="90000"/>
              </a:lnSpc>
            </a:pPr>
            <a:r>
              <a:rPr lang="hu-HU" sz="1300" dirty="0">
                <a:solidFill>
                  <a:srgbClr val="404040"/>
                </a:solidFill>
              </a:rPr>
              <a:t>És létrehoztunk egy teljesen egyedi </a:t>
            </a:r>
            <a:r>
              <a:rPr lang="hu-HU" sz="1300" dirty="0" err="1">
                <a:solidFill>
                  <a:srgbClr val="404040"/>
                </a:solidFill>
              </a:rPr>
              <a:t>DeliveryMarker</a:t>
            </a:r>
            <a:r>
              <a:rPr lang="hu-HU" sz="1300" dirty="0">
                <a:solidFill>
                  <a:srgbClr val="404040"/>
                </a:solidFill>
              </a:rPr>
              <a:t> PROTO-t is, ami a csomag célpontját jelöli és a színét is tudja változtatni.</a:t>
            </a:r>
            <a:endParaRPr lang="en-US" sz="1300" dirty="0">
              <a:solidFill>
                <a:srgbClr val="404040"/>
              </a:solidFill>
            </a:endParaRPr>
          </a:p>
          <a:p>
            <a:pPr>
              <a:lnSpc>
                <a:spcPct val="90000"/>
              </a:lnSpc>
            </a:pPr>
            <a:r>
              <a:rPr lang="hu-HU" sz="1300" dirty="0" err="1">
                <a:solidFill>
                  <a:srgbClr val="404040"/>
                </a:solidFill>
              </a:rPr>
              <a:t>Controller</a:t>
            </a:r>
            <a:r>
              <a:rPr lang="hu-HU" sz="1300" dirty="0">
                <a:solidFill>
                  <a:srgbClr val="404040"/>
                </a:solidFill>
              </a:rPr>
              <a:t> (agy):</a:t>
            </a:r>
            <a:endParaRPr lang="en-US" sz="1300" dirty="0">
              <a:solidFill>
                <a:srgbClr val="404040"/>
              </a:solidFill>
            </a:endParaRPr>
          </a:p>
          <a:p>
            <a:pPr lvl="1">
              <a:lnSpc>
                <a:spcPct val="90000"/>
              </a:lnSpc>
            </a:pPr>
            <a:r>
              <a:rPr lang="hu-HU" sz="1300" dirty="0">
                <a:solidFill>
                  <a:srgbClr val="404040"/>
                </a:solidFill>
              </a:rPr>
              <a:t>Minden robotnak vagy járműnek szüksége van egy "agyra", ez a </a:t>
            </a:r>
            <a:r>
              <a:rPr lang="hu-HU" sz="1300" dirty="0" err="1">
                <a:solidFill>
                  <a:srgbClr val="404040"/>
                </a:solidFill>
              </a:rPr>
              <a:t>controller</a:t>
            </a:r>
            <a:r>
              <a:rPr lang="hu-HU" sz="1300" dirty="0">
                <a:solidFill>
                  <a:srgbClr val="404040"/>
                </a:solidFill>
              </a:rPr>
              <a:t>, ami a viselkedését irányítja.</a:t>
            </a:r>
            <a:endParaRPr lang="en-US" sz="1300" dirty="0">
              <a:solidFill>
                <a:srgbClr val="404040"/>
              </a:solidFill>
            </a:endParaRPr>
          </a:p>
          <a:p>
            <a:pPr lvl="1">
              <a:lnSpc>
                <a:spcPct val="90000"/>
              </a:lnSpc>
            </a:pPr>
            <a:r>
              <a:rPr lang="hu-HU" sz="1300" dirty="0">
                <a:solidFill>
                  <a:srgbClr val="404040"/>
                </a:solidFill>
              </a:rPr>
              <a:t>A mi </a:t>
            </a:r>
            <a:r>
              <a:rPr lang="hu-HU" sz="1300" i="1" dirty="0">
                <a:solidFill>
                  <a:srgbClr val="404040"/>
                </a:solidFill>
              </a:rPr>
              <a:t>keyboard_drive.py </a:t>
            </a:r>
            <a:r>
              <a:rPr lang="hu-HU" sz="1300" dirty="0" err="1">
                <a:solidFill>
                  <a:srgbClr val="404040"/>
                </a:solidFill>
              </a:rPr>
              <a:t>controllerünk</a:t>
            </a:r>
            <a:r>
              <a:rPr lang="hu-HU" sz="1300" dirty="0">
                <a:solidFill>
                  <a:srgbClr val="404040"/>
                </a:solidFill>
              </a:rPr>
              <a:t> a billentyűzetről érkező jeleket</a:t>
            </a:r>
            <a:r>
              <a:rPr lang="en-US" sz="1300" dirty="0">
                <a:solidFill>
                  <a:srgbClr val="404040"/>
                </a:solidFill>
              </a:rPr>
              <a:t> </a:t>
            </a:r>
            <a:r>
              <a:rPr lang="hu-HU" sz="1300" dirty="0">
                <a:solidFill>
                  <a:srgbClr val="404040"/>
                </a:solidFill>
              </a:rPr>
              <a:t>fordítja le a Tesla számára érthető parancsokra: gázadás, fékezés és kanyarodás.</a:t>
            </a:r>
            <a:endParaRPr lang="en-US" sz="1300" dirty="0">
              <a:solidFill>
                <a:srgbClr val="404040"/>
              </a:solidFill>
            </a:endParaRPr>
          </a:p>
          <a:p>
            <a:pPr>
              <a:lnSpc>
                <a:spcPct val="90000"/>
              </a:lnSpc>
            </a:pPr>
            <a:r>
              <a:rPr lang="hu-HU" sz="1300" dirty="0" err="1">
                <a:solidFill>
                  <a:srgbClr val="404040"/>
                </a:solidFill>
              </a:rPr>
              <a:t>Supervisor</a:t>
            </a:r>
            <a:r>
              <a:rPr lang="hu-HU" sz="1300" dirty="0">
                <a:solidFill>
                  <a:srgbClr val="404040"/>
                </a:solidFill>
              </a:rPr>
              <a:t> (</a:t>
            </a:r>
            <a:r>
              <a:rPr lang="en-US" sz="1300" dirty="0" err="1">
                <a:solidFill>
                  <a:srgbClr val="404040"/>
                </a:solidFill>
              </a:rPr>
              <a:t>felettes</a:t>
            </a:r>
            <a:r>
              <a:rPr lang="hu-HU" sz="1300" dirty="0">
                <a:solidFill>
                  <a:srgbClr val="404040"/>
                </a:solidFill>
              </a:rPr>
              <a:t>):</a:t>
            </a:r>
            <a:endParaRPr lang="en-US" sz="1300" dirty="0">
              <a:solidFill>
                <a:srgbClr val="404040"/>
              </a:solidFill>
            </a:endParaRPr>
          </a:p>
          <a:p>
            <a:pPr lvl="1">
              <a:lnSpc>
                <a:spcPct val="90000"/>
              </a:lnSpc>
            </a:pPr>
            <a:r>
              <a:rPr lang="en-US" sz="1300" dirty="0" err="1">
                <a:solidFill>
                  <a:srgbClr val="404040"/>
                </a:solidFill>
              </a:rPr>
              <a:t>Ez</a:t>
            </a:r>
            <a:r>
              <a:rPr lang="en-US" sz="1300" dirty="0">
                <a:solidFill>
                  <a:srgbClr val="404040"/>
                </a:solidFill>
              </a:rPr>
              <a:t> </a:t>
            </a:r>
            <a:r>
              <a:rPr lang="en-US" sz="1300" dirty="0" err="1">
                <a:solidFill>
                  <a:srgbClr val="404040"/>
                </a:solidFill>
              </a:rPr>
              <a:t>egy</a:t>
            </a:r>
            <a:r>
              <a:rPr lang="en-US" sz="1300" dirty="0">
                <a:solidFill>
                  <a:srgbClr val="404040"/>
                </a:solidFill>
              </a:rPr>
              <a:t> </a:t>
            </a:r>
            <a:r>
              <a:rPr lang="en-US" sz="1300" dirty="0" err="1">
                <a:solidFill>
                  <a:srgbClr val="404040"/>
                </a:solidFill>
              </a:rPr>
              <a:t>különleges</a:t>
            </a:r>
            <a:r>
              <a:rPr lang="en-US" sz="1300" dirty="0">
                <a:solidFill>
                  <a:srgbClr val="404040"/>
                </a:solidFill>
              </a:rPr>
              <a:t> controller, </a:t>
            </a:r>
            <a:r>
              <a:rPr lang="en-US" sz="1300" dirty="0" err="1">
                <a:solidFill>
                  <a:srgbClr val="404040"/>
                </a:solidFill>
              </a:rPr>
              <a:t>ami</a:t>
            </a:r>
            <a:r>
              <a:rPr lang="en-US" sz="1300" dirty="0">
                <a:solidFill>
                  <a:srgbClr val="404040"/>
                </a:solidFill>
              </a:rPr>
              <a:t> </a:t>
            </a:r>
            <a:r>
              <a:rPr lang="en-US" sz="1300" dirty="0" err="1">
                <a:solidFill>
                  <a:srgbClr val="404040"/>
                </a:solidFill>
              </a:rPr>
              <a:t>mindent</a:t>
            </a:r>
            <a:r>
              <a:rPr lang="en-US" sz="1300" dirty="0">
                <a:solidFill>
                  <a:srgbClr val="404040"/>
                </a:solidFill>
              </a:rPr>
              <a:t> </a:t>
            </a:r>
            <a:r>
              <a:rPr lang="en-US" sz="1300" dirty="0" err="1">
                <a:solidFill>
                  <a:srgbClr val="404040"/>
                </a:solidFill>
              </a:rPr>
              <a:t>lát</a:t>
            </a:r>
            <a:r>
              <a:rPr lang="en-US" sz="1300" dirty="0">
                <a:solidFill>
                  <a:srgbClr val="404040"/>
                </a:solidFill>
              </a:rPr>
              <a:t> </a:t>
            </a:r>
            <a:r>
              <a:rPr lang="en-US" sz="1300" dirty="0" err="1">
                <a:solidFill>
                  <a:srgbClr val="404040"/>
                </a:solidFill>
              </a:rPr>
              <a:t>és</a:t>
            </a:r>
            <a:r>
              <a:rPr lang="en-US" sz="1300" dirty="0">
                <a:solidFill>
                  <a:srgbClr val="404040"/>
                </a:solidFill>
              </a:rPr>
              <a:t> </a:t>
            </a:r>
            <a:r>
              <a:rPr lang="en-US" sz="1300" dirty="0" err="1">
                <a:solidFill>
                  <a:srgbClr val="404040"/>
                </a:solidFill>
              </a:rPr>
              <a:t>mindent</a:t>
            </a:r>
            <a:r>
              <a:rPr lang="en-US" sz="1300" dirty="0">
                <a:solidFill>
                  <a:srgbClr val="404040"/>
                </a:solidFill>
              </a:rPr>
              <a:t> </a:t>
            </a:r>
            <a:r>
              <a:rPr lang="en-US" sz="1300" dirty="0" err="1">
                <a:solidFill>
                  <a:srgbClr val="404040"/>
                </a:solidFill>
              </a:rPr>
              <a:t>irányíthat</a:t>
            </a:r>
            <a:r>
              <a:rPr lang="en-US" sz="1300" dirty="0">
                <a:solidFill>
                  <a:srgbClr val="404040"/>
                </a:solidFill>
              </a:rPr>
              <a:t> a </a:t>
            </a:r>
            <a:r>
              <a:rPr lang="en-US" sz="1300" dirty="0" err="1">
                <a:solidFill>
                  <a:srgbClr val="404040"/>
                </a:solidFill>
              </a:rPr>
              <a:t>szimulációban</a:t>
            </a:r>
            <a:r>
              <a:rPr lang="en-US" sz="1300" dirty="0">
                <a:solidFill>
                  <a:srgbClr val="404040"/>
                </a:solidFill>
              </a:rPr>
              <a:t>.</a:t>
            </a:r>
          </a:p>
          <a:p>
            <a:pPr lvl="1">
              <a:lnSpc>
                <a:spcPct val="90000"/>
              </a:lnSpc>
            </a:pPr>
            <a:r>
              <a:rPr lang="en-US" sz="1300" dirty="0">
                <a:solidFill>
                  <a:srgbClr val="404040"/>
                </a:solidFill>
              </a:rPr>
              <a:t>A mi </a:t>
            </a:r>
            <a:r>
              <a:rPr lang="en-US" sz="1300" dirty="0" err="1">
                <a:solidFill>
                  <a:srgbClr val="404040"/>
                </a:solidFill>
              </a:rPr>
              <a:t>supervisorunk</a:t>
            </a:r>
            <a:r>
              <a:rPr lang="en-US" sz="1300" dirty="0">
                <a:solidFill>
                  <a:srgbClr val="404040"/>
                </a:solidFill>
              </a:rPr>
              <a:t> </a:t>
            </a:r>
            <a:r>
              <a:rPr lang="en-US" sz="1300" dirty="0" err="1">
                <a:solidFill>
                  <a:srgbClr val="404040"/>
                </a:solidFill>
              </a:rPr>
              <a:t>figyeli</a:t>
            </a:r>
            <a:r>
              <a:rPr lang="en-US" sz="1300" dirty="0">
                <a:solidFill>
                  <a:srgbClr val="404040"/>
                </a:solidFill>
              </a:rPr>
              <a:t> </a:t>
            </a:r>
            <a:r>
              <a:rPr lang="en-US" sz="1300" dirty="0" err="1">
                <a:solidFill>
                  <a:srgbClr val="404040"/>
                </a:solidFill>
              </a:rPr>
              <a:t>az</a:t>
            </a:r>
            <a:r>
              <a:rPr lang="en-US" sz="1300" dirty="0">
                <a:solidFill>
                  <a:srgbClr val="404040"/>
                </a:solidFill>
              </a:rPr>
              <a:t> </a:t>
            </a:r>
            <a:r>
              <a:rPr lang="en-US" sz="1300" dirty="0" err="1">
                <a:solidFill>
                  <a:srgbClr val="404040"/>
                </a:solidFill>
              </a:rPr>
              <a:t>autó</a:t>
            </a:r>
            <a:r>
              <a:rPr lang="en-US" sz="1300" dirty="0">
                <a:solidFill>
                  <a:srgbClr val="404040"/>
                </a:solidFill>
              </a:rPr>
              <a:t> </a:t>
            </a:r>
            <a:r>
              <a:rPr lang="en-US" sz="1300" dirty="0" err="1">
                <a:solidFill>
                  <a:srgbClr val="404040"/>
                </a:solidFill>
              </a:rPr>
              <a:t>és</a:t>
            </a:r>
            <a:r>
              <a:rPr lang="en-US" sz="1300" dirty="0">
                <a:solidFill>
                  <a:srgbClr val="404040"/>
                </a:solidFill>
              </a:rPr>
              <a:t> a </a:t>
            </a:r>
            <a:r>
              <a:rPr lang="en-US" sz="1300" dirty="0" err="1">
                <a:solidFill>
                  <a:srgbClr val="404040"/>
                </a:solidFill>
              </a:rPr>
              <a:t>csomag</a:t>
            </a:r>
            <a:r>
              <a:rPr lang="en-US" sz="1300" dirty="0">
                <a:solidFill>
                  <a:srgbClr val="404040"/>
                </a:solidFill>
              </a:rPr>
              <a:t> </a:t>
            </a:r>
            <a:r>
              <a:rPr lang="en-US" sz="1300" dirty="0" err="1">
                <a:solidFill>
                  <a:srgbClr val="404040"/>
                </a:solidFill>
              </a:rPr>
              <a:t>pozícióját</a:t>
            </a:r>
            <a:r>
              <a:rPr lang="en-US" sz="1300" dirty="0">
                <a:solidFill>
                  <a:srgbClr val="404040"/>
                </a:solidFill>
              </a:rPr>
              <a:t>. </a:t>
            </a:r>
            <a:r>
              <a:rPr lang="en-US" sz="1300" dirty="0" err="1">
                <a:solidFill>
                  <a:srgbClr val="404040"/>
                </a:solidFill>
              </a:rPr>
              <a:t>Amikor</a:t>
            </a:r>
            <a:r>
              <a:rPr lang="en-US" sz="1300" dirty="0">
                <a:solidFill>
                  <a:srgbClr val="404040"/>
                </a:solidFill>
              </a:rPr>
              <a:t> </a:t>
            </a:r>
            <a:r>
              <a:rPr lang="en-US" sz="1300" dirty="0" err="1">
                <a:solidFill>
                  <a:srgbClr val="404040"/>
                </a:solidFill>
              </a:rPr>
              <a:t>az</a:t>
            </a:r>
            <a:r>
              <a:rPr lang="en-US" sz="1300" dirty="0">
                <a:solidFill>
                  <a:srgbClr val="404040"/>
                </a:solidFill>
              </a:rPr>
              <a:t> </a:t>
            </a:r>
            <a:r>
              <a:rPr lang="en-US" sz="1300" dirty="0" err="1">
                <a:solidFill>
                  <a:srgbClr val="404040"/>
                </a:solidFill>
              </a:rPr>
              <a:t>autó</a:t>
            </a:r>
            <a:r>
              <a:rPr lang="en-US" sz="1300" dirty="0">
                <a:solidFill>
                  <a:srgbClr val="404040"/>
                </a:solidFill>
              </a:rPr>
              <a:t> </a:t>
            </a:r>
            <a:r>
              <a:rPr lang="en-US" sz="1300" dirty="0" err="1">
                <a:solidFill>
                  <a:srgbClr val="404040"/>
                </a:solidFill>
              </a:rPr>
              <a:t>elég</a:t>
            </a:r>
            <a:r>
              <a:rPr lang="en-US" sz="1300" dirty="0">
                <a:solidFill>
                  <a:srgbClr val="404040"/>
                </a:solidFill>
              </a:rPr>
              <a:t> </a:t>
            </a:r>
            <a:r>
              <a:rPr lang="en-US" sz="1300" dirty="0" err="1">
                <a:solidFill>
                  <a:srgbClr val="404040"/>
                </a:solidFill>
              </a:rPr>
              <a:t>közel</a:t>
            </a:r>
            <a:r>
              <a:rPr lang="en-US" sz="1300" dirty="0">
                <a:solidFill>
                  <a:srgbClr val="404040"/>
                </a:solidFill>
              </a:rPr>
              <a:t> </a:t>
            </a:r>
            <a:r>
              <a:rPr lang="en-US" sz="1300" dirty="0" err="1">
                <a:solidFill>
                  <a:srgbClr val="404040"/>
                </a:solidFill>
              </a:rPr>
              <a:t>ér</a:t>
            </a:r>
            <a:r>
              <a:rPr lang="en-US" sz="1300" dirty="0">
                <a:solidFill>
                  <a:srgbClr val="404040"/>
                </a:solidFill>
              </a:rPr>
              <a:t> a </a:t>
            </a:r>
            <a:r>
              <a:rPr lang="en-US" sz="1300" dirty="0" err="1">
                <a:solidFill>
                  <a:srgbClr val="404040"/>
                </a:solidFill>
              </a:rPr>
              <a:t>csomaghoz</a:t>
            </a:r>
            <a:r>
              <a:rPr lang="en-US" sz="1300" dirty="0">
                <a:solidFill>
                  <a:srgbClr val="404040"/>
                </a:solidFill>
              </a:rPr>
              <a:t>, a supervisor "</a:t>
            </a:r>
            <a:r>
              <a:rPr lang="en-US" sz="1300" dirty="0" err="1">
                <a:solidFill>
                  <a:srgbClr val="404040"/>
                </a:solidFill>
              </a:rPr>
              <a:t>felveszi</a:t>
            </a:r>
            <a:r>
              <a:rPr lang="en-US" sz="1300" dirty="0">
                <a:solidFill>
                  <a:srgbClr val="404040"/>
                </a:solidFill>
              </a:rPr>
              <a:t>" </a:t>
            </a:r>
            <a:r>
              <a:rPr lang="en-US" sz="1300" dirty="0" err="1">
                <a:solidFill>
                  <a:srgbClr val="404040"/>
                </a:solidFill>
              </a:rPr>
              <a:t>azt</a:t>
            </a:r>
            <a:r>
              <a:rPr lang="en-US" sz="1300" dirty="0">
                <a:solidFill>
                  <a:srgbClr val="404040"/>
                </a:solidFill>
              </a:rPr>
              <a:t>, </a:t>
            </a:r>
            <a:r>
              <a:rPr lang="en-US" sz="1300" dirty="0" err="1">
                <a:solidFill>
                  <a:srgbClr val="404040"/>
                </a:solidFill>
              </a:rPr>
              <a:t>majd</a:t>
            </a:r>
            <a:r>
              <a:rPr lang="en-US" sz="1300" dirty="0">
                <a:solidFill>
                  <a:srgbClr val="404040"/>
                </a:solidFill>
              </a:rPr>
              <a:t> </a:t>
            </a:r>
            <a:r>
              <a:rPr lang="en-US" sz="1300" dirty="0" err="1">
                <a:solidFill>
                  <a:srgbClr val="404040"/>
                </a:solidFill>
              </a:rPr>
              <a:t>amikor</a:t>
            </a:r>
            <a:r>
              <a:rPr lang="en-US" sz="1300" dirty="0">
                <a:solidFill>
                  <a:srgbClr val="404040"/>
                </a:solidFill>
              </a:rPr>
              <a:t> a </a:t>
            </a:r>
            <a:r>
              <a:rPr lang="en-US" sz="1300" dirty="0" err="1">
                <a:solidFill>
                  <a:srgbClr val="404040"/>
                </a:solidFill>
              </a:rPr>
              <a:t>célhoz</a:t>
            </a:r>
            <a:r>
              <a:rPr lang="en-US" sz="1300" dirty="0">
                <a:solidFill>
                  <a:srgbClr val="404040"/>
                </a:solidFill>
              </a:rPr>
              <a:t> </a:t>
            </a:r>
            <a:r>
              <a:rPr lang="en-US" sz="1300" dirty="0" err="1">
                <a:solidFill>
                  <a:srgbClr val="404040"/>
                </a:solidFill>
              </a:rPr>
              <a:t>ér</a:t>
            </a:r>
            <a:r>
              <a:rPr lang="en-US" sz="1300" dirty="0">
                <a:solidFill>
                  <a:srgbClr val="404040"/>
                </a:solidFill>
              </a:rPr>
              <a:t>, </a:t>
            </a:r>
            <a:r>
              <a:rPr lang="en-US" sz="1300" dirty="0" err="1">
                <a:solidFill>
                  <a:srgbClr val="404040"/>
                </a:solidFill>
              </a:rPr>
              <a:t>sikeresnek</a:t>
            </a:r>
            <a:r>
              <a:rPr lang="en-US" sz="1300" dirty="0">
                <a:solidFill>
                  <a:srgbClr val="404040"/>
                </a:solidFill>
              </a:rPr>
              <a:t> </a:t>
            </a:r>
            <a:r>
              <a:rPr lang="en-US" sz="1300" dirty="0" err="1">
                <a:solidFill>
                  <a:srgbClr val="404040"/>
                </a:solidFill>
              </a:rPr>
              <a:t>jelöli</a:t>
            </a:r>
            <a:r>
              <a:rPr lang="en-US" sz="1300" dirty="0">
                <a:solidFill>
                  <a:srgbClr val="404040"/>
                </a:solidFill>
              </a:rPr>
              <a:t> a </a:t>
            </a:r>
            <a:r>
              <a:rPr lang="en-US" sz="1300" dirty="0" err="1">
                <a:solidFill>
                  <a:srgbClr val="404040"/>
                </a:solidFill>
              </a:rPr>
              <a:t>kézbesítést</a:t>
            </a:r>
            <a:r>
              <a:rPr lang="en-US" sz="1300" dirty="0">
                <a:solidFill>
                  <a:srgbClr val="404040"/>
                </a:solidFill>
              </a:rPr>
              <a:t> </a:t>
            </a:r>
            <a:r>
              <a:rPr lang="en-US" sz="1300" dirty="0" err="1">
                <a:solidFill>
                  <a:srgbClr val="404040"/>
                </a:solidFill>
              </a:rPr>
              <a:t>és</a:t>
            </a:r>
            <a:r>
              <a:rPr lang="en-US" sz="1300" dirty="0">
                <a:solidFill>
                  <a:srgbClr val="404040"/>
                </a:solidFill>
              </a:rPr>
              <a:t> a </a:t>
            </a:r>
            <a:r>
              <a:rPr lang="en-US" sz="1300" dirty="0" err="1">
                <a:solidFill>
                  <a:srgbClr val="404040"/>
                </a:solidFill>
              </a:rPr>
              <a:t>jelzőt</a:t>
            </a:r>
            <a:r>
              <a:rPr lang="en-US" sz="1300" dirty="0">
                <a:solidFill>
                  <a:srgbClr val="404040"/>
                </a:solidFill>
              </a:rPr>
              <a:t> </a:t>
            </a:r>
            <a:r>
              <a:rPr lang="en-US" sz="1300" dirty="0" err="1">
                <a:solidFill>
                  <a:srgbClr val="404040"/>
                </a:solidFill>
              </a:rPr>
              <a:t>zöldre</a:t>
            </a:r>
            <a:r>
              <a:rPr lang="en-US" sz="1300" dirty="0">
                <a:solidFill>
                  <a:srgbClr val="404040"/>
                </a:solidFill>
              </a:rPr>
              <a:t> </a:t>
            </a:r>
            <a:r>
              <a:rPr lang="en-US" sz="1300" dirty="0" err="1">
                <a:solidFill>
                  <a:srgbClr val="404040"/>
                </a:solidFill>
              </a:rPr>
              <a:t>váltja</a:t>
            </a:r>
            <a:r>
              <a:rPr lang="en-US" sz="1300" dirty="0">
                <a:solidFill>
                  <a:srgbClr val="404040"/>
                </a:solidFill>
              </a:rPr>
              <a:t>.</a:t>
            </a:r>
            <a:endParaRPr lang="hu-HU" sz="1300" dirty="0">
              <a:solidFill>
                <a:srgbClr val="404040"/>
              </a:solidFill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AC87F6E-526A-49B5-995D-42DB65659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76718" y="1443035"/>
            <a:ext cx="3971932" cy="3971930"/>
          </a:xfrm>
          <a:prstGeom prst="ellipse">
            <a:avLst/>
          </a:prstGeom>
          <a:solidFill>
            <a:srgbClr val="FFFFFF"/>
          </a:solidFill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2CC2EF12-3932-4C74-D6D0-49CE551ED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20168" y="1586484"/>
            <a:ext cx="3685032" cy="368503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Elkészült feladatok – Autó és csomagok</a:t>
            </a:r>
            <a:endParaRPr lang="hu-HU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2111591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490010-A9BF-B254-8E58-BD819AE7BA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Kép 7">
            <a:extLst>
              <a:ext uri="{FF2B5EF4-FFF2-40B4-BE49-F238E27FC236}">
                <a16:creationId xmlns:a16="http://schemas.microsoft.com/office/drawing/2014/main" id="{CAAB8F0A-BD7E-DE85-1AF6-980FA31919D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9666" y="4311651"/>
            <a:ext cx="2489200" cy="2286000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5E4A3AD9-5881-8987-2441-4F2F7A7530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4825" y="412749"/>
            <a:ext cx="7729728" cy="1188720"/>
          </a:xfrm>
        </p:spPr>
        <p:txBody>
          <a:bodyPr/>
          <a:lstStyle/>
          <a:p>
            <a:r>
              <a:rPr lang="en-US" err="1"/>
              <a:t>Elkészült</a:t>
            </a:r>
            <a:r>
              <a:rPr lang="en-US"/>
              <a:t> </a:t>
            </a:r>
            <a:r>
              <a:rPr lang="en-US" err="1"/>
              <a:t>feladatok</a:t>
            </a:r>
            <a:r>
              <a:rPr lang="en-US"/>
              <a:t> – Autó és csomagok</a:t>
            </a:r>
            <a:endParaRPr lang="hu-HU"/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4488F8B0-0E1F-7BE1-F658-87888E7F31A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66" y="2801422"/>
            <a:ext cx="5465215" cy="2653229"/>
          </a:xfrm>
          <a:prstGeom prst="rect">
            <a:avLst/>
          </a:prstGeom>
          <a:effectLst>
            <a:softEdge rad="0"/>
          </a:effectLst>
          <a:scene3d>
            <a:camera prst="orthographicFront"/>
            <a:lightRig rig="threePt" dir="t"/>
          </a:scene3d>
          <a:sp3d>
            <a:extrusionClr>
              <a:schemeClr val="bg1"/>
            </a:extrusionClr>
          </a:sp3d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364922CB-E425-22D3-45B9-AA10A530DBB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9666" y="1843088"/>
            <a:ext cx="2489200" cy="2286000"/>
          </a:xfrm>
          <a:prstGeom prst="rect">
            <a:avLst/>
          </a:prstGeom>
        </p:spPr>
      </p:pic>
      <p:sp>
        <p:nvSpPr>
          <p:cNvPr id="9" name="Szövegdoboz 8">
            <a:extLst>
              <a:ext uri="{FF2B5EF4-FFF2-40B4-BE49-F238E27FC236}">
                <a16:creationId xmlns:a16="http://schemas.microsoft.com/office/drawing/2014/main" id="{0F1049D1-43AD-DBD3-A023-631FF272553A}"/>
              </a:ext>
            </a:extLst>
          </p:cNvPr>
          <p:cNvSpPr txBox="1"/>
          <p:nvPr/>
        </p:nvSpPr>
        <p:spPr>
          <a:xfrm>
            <a:off x="2208073" y="5454651"/>
            <a:ext cx="248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Tesla </a:t>
            </a:r>
            <a:r>
              <a:rPr lang="en-US" dirty="0" err="1"/>
              <a:t>működés</a:t>
            </a:r>
            <a:r>
              <a:rPr lang="en-US" dirty="0"/>
              <a:t> </a:t>
            </a:r>
            <a:r>
              <a:rPr lang="en-US" dirty="0" err="1"/>
              <a:t>közben</a:t>
            </a:r>
            <a:endParaRPr lang="hu-HU" dirty="0"/>
          </a:p>
        </p:txBody>
      </p:sp>
      <p:sp>
        <p:nvSpPr>
          <p:cNvPr id="10" name="Szövegdoboz 9">
            <a:extLst>
              <a:ext uri="{FF2B5EF4-FFF2-40B4-BE49-F238E27FC236}">
                <a16:creationId xmlns:a16="http://schemas.microsoft.com/office/drawing/2014/main" id="{B77B4797-2240-1E36-5FD2-0224AC76CA3E}"/>
              </a:ext>
            </a:extLst>
          </p:cNvPr>
          <p:cNvSpPr txBox="1"/>
          <p:nvPr/>
        </p:nvSpPr>
        <p:spPr>
          <a:xfrm>
            <a:off x="10218866" y="2801422"/>
            <a:ext cx="1276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Piros jelölő</a:t>
            </a:r>
            <a:endParaRPr lang="hu-HU"/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0228B66D-2010-E929-4FE1-F21172325D92}"/>
              </a:ext>
            </a:extLst>
          </p:cNvPr>
          <p:cNvSpPr txBox="1"/>
          <p:nvPr/>
        </p:nvSpPr>
        <p:spPr>
          <a:xfrm>
            <a:off x="10218866" y="5269985"/>
            <a:ext cx="1276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Zöld </a:t>
            </a:r>
            <a:r>
              <a:rPr lang="en-US" dirty="0" err="1"/>
              <a:t>jelölő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465257818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E1A8D60-3AC5-BFFE-F59E-6C72B43281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781" y="2708804"/>
            <a:ext cx="3698803" cy="1440394"/>
          </a:xfrm>
          <a:noFill/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en-US" sz="2400">
                <a:solidFill>
                  <a:schemeClr val="tx1"/>
                </a:solidFill>
              </a:rPr>
              <a:t>Összefoglalás</a:t>
            </a:r>
            <a:endParaRPr lang="hu-HU" sz="2400">
              <a:solidFill>
                <a:schemeClr val="tx1"/>
              </a:solidFill>
            </a:endParaRPr>
          </a:p>
        </p:txBody>
      </p:sp>
      <p:sp>
        <p:nvSpPr>
          <p:cNvPr id="16" name="Rectangle 7">
            <a:extLst>
              <a:ext uri="{FF2B5EF4-FFF2-40B4-BE49-F238E27FC236}">
                <a16:creationId xmlns:a16="http://schemas.microsoft.com/office/drawing/2014/main" id="{FB403EBD-907E-4D59-98D4-A72CD1063C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15061" y="-2"/>
            <a:ext cx="6876939" cy="6858002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AF1A283B-2157-AE42-A42E-393E7BE52F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49182" y="802638"/>
            <a:ext cx="5408696" cy="5252722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hu-HU">
                <a:solidFill>
                  <a:schemeClr val="bg1"/>
                </a:solidFill>
              </a:rPr>
              <a:t>Hol tartunk és merre tovább?</a:t>
            </a:r>
            <a:endParaRPr lang="en-US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</a:pPr>
            <a:r>
              <a:rPr lang="hu-HU">
                <a:solidFill>
                  <a:schemeClr val="bg1"/>
                </a:solidFill>
              </a:rPr>
              <a:t>Eddigi eredményeink:</a:t>
            </a:r>
            <a:endParaRPr lang="en-US">
              <a:solidFill>
                <a:schemeClr val="bg1"/>
              </a:solidFill>
            </a:endParaRPr>
          </a:p>
          <a:p>
            <a:pPr lvl="1">
              <a:lnSpc>
                <a:spcPct val="90000"/>
              </a:lnSpc>
            </a:pPr>
            <a:r>
              <a:rPr lang="hu-HU">
                <a:solidFill>
                  <a:schemeClr val="bg1"/>
                </a:solidFill>
              </a:rPr>
              <a:t>Sikeresen felépítettük a tesztkörnyezetet a Webots-ban.</a:t>
            </a:r>
            <a:endParaRPr lang="en-US">
              <a:solidFill>
                <a:schemeClr val="bg1"/>
              </a:solidFill>
            </a:endParaRPr>
          </a:p>
          <a:p>
            <a:pPr lvl="1">
              <a:lnSpc>
                <a:spcPct val="90000"/>
              </a:lnSpc>
            </a:pPr>
            <a:r>
              <a:rPr lang="hu-HU">
                <a:solidFill>
                  <a:schemeClr val="bg1"/>
                </a:solidFill>
              </a:rPr>
              <a:t>Létrehoztunk egy billentyűzettel manuálisan irányítható járművet telemetria kijelzővel.</a:t>
            </a:r>
            <a:endParaRPr lang="en-US">
              <a:solidFill>
                <a:schemeClr val="bg1"/>
              </a:solidFill>
            </a:endParaRPr>
          </a:p>
          <a:p>
            <a:pPr lvl="1">
              <a:lnSpc>
                <a:spcPct val="90000"/>
              </a:lnSpc>
            </a:pPr>
            <a:r>
              <a:rPr lang="hu-HU">
                <a:solidFill>
                  <a:schemeClr val="bg1"/>
                </a:solidFill>
              </a:rPr>
              <a:t>Kidolgoztuk a csomagszállítás logikáját a felvételtől a leadásig egy </a:t>
            </a:r>
            <a:r>
              <a:rPr lang="en-US">
                <a:solidFill>
                  <a:schemeClr val="bg1"/>
                </a:solidFill>
              </a:rPr>
              <a:t>s</a:t>
            </a:r>
            <a:r>
              <a:rPr lang="hu-HU">
                <a:solidFill>
                  <a:schemeClr val="bg1"/>
                </a:solidFill>
              </a:rPr>
              <a:t>upervisor segítségével.</a:t>
            </a:r>
            <a:endParaRPr lang="en-US">
              <a:solidFill>
                <a:schemeClr val="bg1"/>
              </a:solidFill>
            </a:endParaRPr>
          </a:p>
          <a:p>
            <a:pPr lvl="1">
              <a:lnSpc>
                <a:spcPct val="90000"/>
              </a:lnSpc>
            </a:pPr>
            <a:r>
              <a:rPr lang="hu-HU">
                <a:solidFill>
                  <a:schemeClr val="bg1"/>
                </a:solidFill>
              </a:rPr>
              <a:t>Megvalósítottuk az A* útvonaltervező algoritmust.</a:t>
            </a:r>
            <a:endParaRPr lang="en-US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</a:pPr>
            <a:r>
              <a:rPr lang="hu-HU">
                <a:solidFill>
                  <a:schemeClr val="bg1"/>
                </a:solidFill>
              </a:rPr>
              <a:t>Következő lépések:</a:t>
            </a:r>
            <a:endParaRPr lang="en-US">
              <a:solidFill>
                <a:schemeClr val="bg1"/>
              </a:solidFill>
            </a:endParaRPr>
          </a:p>
          <a:p>
            <a:pPr lvl="1">
              <a:lnSpc>
                <a:spcPct val="90000"/>
              </a:lnSpc>
            </a:pPr>
            <a:r>
              <a:rPr lang="hu-HU">
                <a:solidFill>
                  <a:schemeClr val="bg1"/>
                </a:solidFill>
              </a:rPr>
              <a:t>Az A* algoritmus által talált útvonalat "lefordítjuk" a jármű számára végrehajtható parancsokra.</a:t>
            </a:r>
            <a:endParaRPr lang="en-US">
              <a:solidFill>
                <a:schemeClr val="bg1"/>
              </a:solidFill>
            </a:endParaRPr>
          </a:p>
          <a:p>
            <a:pPr lvl="1">
              <a:lnSpc>
                <a:spcPct val="90000"/>
              </a:lnSpc>
            </a:pPr>
            <a:r>
              <a:rPr lang="hu-HU">
                <a:solidFill>
                  <a:schemeClr val="bg1"/>
                </a:solidFill>
              </a:rPr>
              <a:t>Az autó felszerelése a szükséges szenzorokkal, hogy önállóan tudjon tájékozódni.</a:t>
            </a:r>
            <a:endParaRPr lang="en-US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</a:pPr>
            <a:r>
              <a:rPr lang="hu-HU">
                <a:solidFill>
                  <a:schemeClr val="bg1"/>
                </a:solidFill>
              </a:rPr>
              <a:t>A végső cél: Egy teljesen önvezető jármű létrehozása, amely a szenzoradatai és az A* algoritmus alapján képes önállóan teljesíteni egy csomagszállítási feladatot.</a:t>
            </a:r>
          </a:p>
        </p:txBody>
      </p:sp>
    </p:spTree>
    <p:extLst>
      <p:ext uri="{BB962C8B-B14F-4D97-AF65-F5344CB8AC3E}">
        <p14:creationId xmlns:p14="http://schemas.microsoft.com/office/powerpoint/2010/main" val="31114078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33976D1-3430-450C-A978-87A9A6E8E7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D6AAC78-7D86-415A-ADC1-2B4748079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9680" y="1248156"/>
            <a:ext cx="9692640" cy="436168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2A658D9-F185-44F1-BA33-D50320D1D0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2228" y="1060704"/>
            <a:ext cx="10067544" cy="4736592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46CF4BCC-7C75-D09A-C550-04E7B91E97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467418"/>
            <a:ext cx="7729728" cy="1188720"/>
          </a:xfrm>
          <a:prstGeom prst="rect">
            <a:avLst/>
          </a:prstGeom>
          <a:solidFill>
            <a:srgbClr val="FFFFFF"/>
          </a:solidFill>
        </p:spPr>
        <p:txBody>
          <a:bodyPr>
            <a:normAutofit/>
          </a:bodyPr>
          <a:lstStyle/>
          <a:p>
            <a:r>
              <a:rPr lang="en-US"/>
              <a:t>Források</a:t>
            </a:r>
            <a:endParaRPr lang="hu-HU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6267D5A3-FA42-9A50-BA3E-7EFF6E7989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06062" y="2291262"/>
            <a:ext cx="8779512" cy="287925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>
                <a:solidFill>
                  <a:srgbClr val="404040"/>
                </a:solidFill>
                <a:hlinkClick r:id="rId2"/>
              </a:rPr>
              <a:t>https://cyberbotics.com/</a:t>
            </a:r>
            <a:endParaRPr lang="en-US">
              <a:solidFill>
                <a:srgbClr val="404040"/>
              </a:solidFill>
            </a:endParaRPr>
          </a:p>
          <a:p>
            <a:pPr marL="0" indent="0">
              <a:buNone/>
            </a:pPr>
            <a:r>
              <a:rPr lang="hu-HU">
                <a:solidFill>
                  <a:srgbClr val="404040"/>
                </a:solidFill>
                <a:hlinkClick r:id="rId3"/>
              </a:rPr>
              <a:t>https://cyberbotics.com/doc/guide/index</a:t>
            </a:r>
            <a:endParaRPr lang="en-US">
              <a:solidFill>
                <a:srgbClr val="404040"/>
              </a:solidFill>
            </a:endParaRPr>
          </a:p>
          <a:p>
            <a:pPr marL="0" indent="0">
              <a:buNone/>
            </a:pPr>
            <a:r>
              <a:rPr lang="hu-HU">
                <a:solidFill>
                  <a:srgbClr val="404040"/>
                </a:solidFill>
                <a:hlinkClick r:id="rId4"/>
              </a:rPr>
              <a:t>https://cyberbotics.com/doc/reference/index</a:t>
            </a:r>
            <a:endParaRPr lang="en-US">
              <a:solidFill>
                <a:srgbClr val="404040"/>
              </a:solidFill>
            </a:endParaRPr>
          </a:p>
          <a:p>
            <a:pPr marL="0" indent="0">
              <a:buNone/>
            </a:pPr>
            <a:r>
              <a:rPr lang="hu-HU">
                <a:solidFill>
                  <a:srgbClr val="404040"/>
                </a:solidFill>
                <a:hlinkClick r:id="rId5"/>
              </a:rPr>
              <a:t>https://cyberbotics.com/doc/automobile/index</a:t>
            </a:r>
            <a:endParaRPr lang="hu-HU">
              <a:solidFill>
                <a:srgbClr val="4040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6655182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3">
            <a:extLst>
              <a:ext uri="{FF2B5EF4-FFF2-40B4-BE49-F238E27FC236}">
                <a16:creationId xmlns:a16="http://schemas.microsoft.com/office/drawing/2014/main" id="{356713F2-553A-4B67-A283-E9AAE0ED2A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953693"/>
            <a:ext cx="9144000" cy="950614"/>
          </a:xfrm>
        </p:spPr>
        <p:txBody>
          <a:bodyPr/>
          <a:lstStyle/>
          <a:p>
            <a:r>
              <a:rPr lang="en-US"/>
              <a:t>Köszönjük a figyelmet!</a:t>
            </a:r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022576595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3">
            <a:extLst>
              <a:ext uri="{FF2B5EF4-FFF2-40B4-BE49-F238E27FC236}">
                <a16:creationId xmlns:a16="http://schemas.microsoft.com/office/drawing/2014/main" id="{AEDDEAA8-827C-564D-55F0-588A448FC6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781" y="2708804"/>
            <a:ext cx="3698803" cy="1440394"/>
          </a:xfrm>
          <a:noFill/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en-US" sz="2400">
                <a:solidFill>
                  <a:schemeClr val="tx1"/>
                </a:solidFill>
              </a:rPr>
              <a:t>Tartalomjegyzék</a:t>
            </a:r>
            <a:endParaRPr lang="hu-HU" sz="240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B403EBD-907E-4D59-98D4-A72CD1063C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15061" y="-2"/>
            <a:ext cx="6876939" cy="6858002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artalom helye 4">
            <a:extLst>
              <a:ext uri="{FF2B5EF4-FFF2-40B4-BE49-F238E27FC236}">
                <a16:creationId xmlns:a16="http://schemas.microsoft.com/office/drawing/2014/main" id="{D5202C6D-E6FB-817C-247F-C48386D55A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49182" y="802638"/>
            <a:ext cx="5408696" cy="5252722"/>
          </a:xfrm>
        </p:spPr>
        <p:txBody>
          <a:bodyPr anchor="ctr">
            <a:normAutofit/>
          </a:bodyPr>
          <a:lstStyle/>
          <a:p>
            <a:r>
              <a:rPr lang="hu-HU">
                <a:solidFill>
                  <a:schemeClr val="bg1"/>
                </a:solidFill>
                <a:hlinkClick r:id="" action="ppaction://noaction"/>
              </a:rPr>
              <a:t>Rövid ismertető a témáról</a:t>
            </a:r>
            <a:endParaRPr lang="hu-HU">
              <a:solidFill>
                <a:schemeClr val="bg1"/>
              </a:solidFill>
            </a:endParaRPr>
          </a:p>
          <a:p>
            <a:r>
              <a:rPr lang="hu-HU">
                <a:solidFill>
                  <a:schemeClr val="bg1"/>
                </a:solidFill>
                <a:hlinkClick r:id="" action="ppaction://noaction"/>
              </a:rPr>
              <a:t>Reflektálás a való életre</a:t>
            </a:r>
            <a:endParaRPr lang="hu-HU">
              <a:solidFill>
                <a:schemeClr val="bg1"/>
              </a:solidFill>
            </a:endParaRPr>
          </a:p>
          <a:p>
            <a:r>
              <a:rPr lang="hu-HU">
                <a:solidFill>
                  <a:schemeClr val="bg1"/>
                </a:solidFill>
                <a:hlinkClick r:id="" action="ppaction://noaction"/>
              </a:rPr>
              <a:t>Választott szimulációs környezet</a:t>
            </a:r>
            <a:endParaRPr lang="en-US">
              <a:solidFill>
                <a:schemeClr val="bg1"/>
              </a:solidFill>
            </a:endParaRPr>
          </a:p>
          <a:p>
            <a:r>
              <a:rPr lang="en-US">
                <a:solidFill>
                  <a:schemeClr val="bg1"/>
                </a:solidFill>
                <a:hlinkClick r:id="" action="ppaction://noaction"/>
              </a:rPr>
              <a:t>Röviden a Webotsról</a:t>
            </a:r>
            <a:endParaRPr lang="hu-HU">
              <a:solidFill>
                <a:schemeClr val="bg1"/>
              </a:solidFill>
            </a:endParaRPr>
          </a:p>
          <a:p>
            <a:r>
              <a:rPr lang="hu-HU">
                <a:solidFill>
                  <a:schemeClr val="bg1"/>
                </a:solidFill>
                <a:hlinkClick r:id="" action="ppaction://noaction"/>
              </a:rPr>
              <a:t>Választott programozási nyelv</a:t>
            </a:r>
            <a:endParaRPr lang="hu-HU">
              <a:solidFill>
                <a:schemeClr val="bg1"/>
              </a:solidFill>
            </a:endParaRPr>
          </a:p>
          <a:p>
            <a:r>
              <a:rPr lang="hu-HU">
                <a:solidFill>
                  <a:schemeClr val="bg1"/>
                </a:solidFill>
                <a:hlinkClick r:id="" action="ppaction://noaction"/>
              </a:rPr>
              <a:t>Munkaterv a félévre</a:t>
            </a:r>
            <a:endParaRPr lang="en-US">
              <a:solidFill>
                <a:schemeClr val="bg1"/>
              </a:solidFill>
            </a:endParaRPr>
          </a:p>
          <a:p>
            <a:r>
              <a:rPr lang="hu-HU">
                <a:solidFill>
                  <a:schemeClr val="bg1"/>
                </a:solidFill>
                <a:hlinkClick r:id="" action="ppaction://noaction"/>
              </a:rPr>
              <a:t>GitHub és Discord</a:t>
            </a:r>
            <a:endParaRPr lang="hu-HU">
              <a:solidFill>
                <a:schemeClr val="bg1"/>
              </a:solidFill>
            </a:endParaRPr>
          </a:p>
          <a:p>
            <a:r>
              <a:rPr lang="hu-HU">
                <a:solidFill>
                  <a:schemeClr val="bg1"/>
                </a:solidFill>
                <a:hlinkClick r:id="" action="ppaction://noaction"/>
              </a:rPr>
              <a:t>Elkészült feladatok – útvonaltervezés</a:t>
            </a:r>
            <a:endParaRPr lang="hu-HU">
              <a:solidFill>
                <a:schemeClr val="bg1"/>
              </a:solidFill>
            </a:endParaRPr>
          </a:p>
          <a:p>
            <a:r>
              <a:rPr lang="hu-HU">
                <a:solidFill>
                  <a:schemeClr val="bg1"/>
                </a:solidFill>
                <a:hlinkClick r:id="" action="ppaction://noaction"/>
              </a:rPr>
              <a:t>Elkészült feladatok – Webots környezet </a:t>
            </a:r>
            <a:endParaRPr lang="hu-HU">
              <a:solidFill>
                <a:schemeClr val="bg1"/>
              </a:solidFill>
            </a:endParaRPr>
          </a:p>
          <a:p>
            <a:r>
              <a:rPr lang="hu-HU">
                <a:solidFill>
                  <a:schemeClr val="bg1"/>
                </a:solidFill>
                <a:hlinkClick r:id="" action="ppaction://noaction"/>
              </a:rPr>
              <a:t>Elkészült feladatok – </a:t>
            </a:r>
            <a:r>
              <a:rPr lang="en-US">
                <a:solidFill>
                  <a:schemeClr val="bg1"/>
                </a:solidFill>
                <a:hlinkClick r:id="" action="ppaction://noaction"/>
              </a:rPr>
              <a:t>Autó és csomagok</a:t>
            </a:r>
            <a:endParaRPr lang="hu-HU">
              <a:solidFill>
                <a:schemeClr val="bg1"/>
              </a:solidFill>
            </a:endParaRPr>
          </a:p>
          <a:p>
            <a:r>
              <a:rPr lang="hu-HU">
                <a:solidFill>
                  <a:schemeClr val="bg1"/>
                </a:solidFill>
                <a:hlinkClick r:id="" action="ppaction://noaction"/>
              </a:rPr>
              <a:t>Összefoglalás</a:t>
            </a:r>
            <a:endParaRPr lang="hu-HU">
              <a:solidFill>
                <a:schemeClr val="bg1"/>
              </a:solidFill>
            </a:endParaRPr>
          </a:p>
          <a:p>
            <a:r>
              <a:rPr lang="hu-HU">
                <a:solidFill>
                  <a:schemeClr val="bg1"/>
                </a:solidFill>
                <a:hlinkClick r:id="" action="ppaction://noaction"/>
              </a:rPr>
              <a:t>Források</a:t>
            </a:r>
            <a:endParaRPr lang="hu-HU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43652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CFB631A-234B-E3C5-4242-3C081507BF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</p:spPr>
        <p:txBody>
          <a:bodyPr>
            <a:normAutofit/>
          </a:bodyPr>
          <a:lstStyle/>
          <a:p>
            <a:r>
              <a:rPr lang="en-US"/>
              <a:t>Rövid </a:t>
            </a:r>
            <a:r>
              <a:rPr lang="hu-HU" noProof="0"/>
              <a:t>ismertető</a:t>
            </a:r>
            <a:r>
              <a:rPr lang="en-US"/>
              <a:t> a témáról</a:t>
            </a:r>
            <a:endParaRPr lang="hu-HU"/>
          </a:p>
        </p:txBody>
      </p:sp>
      <p:graphicFrame>
        <p:nvGraphicFramePr>
          <p:cNvPr id="7" name="Tartalom helye 4">
            <a:extLst>
              <a:ext uri="{FF2B5EF4-FFF2-40B4-BE49-F238E27FC236}">
                <a16:creationId xmlns:a16="http://schemas.microsoft.com/office/drawing/2014/main" id="{CB2254B2-0F79-96B1-D82F-819E2CDFEAA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51488521"/>
              </p:ext>
            </p:extLst>
          </p:nvPr>
        </p:nvGraphicFramePr>
        <p:xfrm>
          <a:off x="965200" y="2638425"/>
          <a:ext cx="10261600" cy="31077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58000566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16">
            <a:extLst>
              <a:ext uri="{FF2B5EF4-FFF2-40B4-BE49-F238E27FC236}">
                <a16:creationId xmlns:a16="http://schemas.microsoft.com/office/drawing/2014/main" id="{23530FE0-C542-45A1-BCD8-935787009C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351" y="640080"/>
            <a:ext cx="8924024" cy="5200996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18">
            <a:extLst>
              <a:ext uri="{FF2B5EF4-FFF2-40B4-BE49-F238E27FC236}">
                <a16:creationId xmlns:a16="http://schemas.microsoft.com/office/drawing/2014/main" id="{F2A658D9-F185-44F1-BA33-D50320D1D0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0543" y="825096"/>
            <a:ext cx="8549640" cy="483096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artalom helye 4">
            <a:extLst>
              <a:ext uri="{FF2B5EF4-FFF2-40B4-BE49-F238E27FC236}">
                <a16:creationId xmlns:a16="http://schemas.microsoft.com/office/drawing/2014/main" id="{6C8306F1-EE75-9E9B-30D1-BBEE5EECC4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6984" y="1283546"/>
            <a:ext cx="5715917" cy="3914063"/>
          </a:xfrm>
        </p:spPr>
        <p:txBody>
          <a:bodyPr anchor="ctr">
            <a:normAutofit lnSpcReduction="10000"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hu-HU" sz="1700">
                <a:solidFill>
                  <a:srgbClr val="404040"/>
                </a:solidFill>
              </a:rPr>
              <a:t>Miért fontos ez? Valós problémák, valós megoldások</a:t>
            </a:r>
            <a:endParaRPr lang="en-US" sz="1700">
              <a:solidFill>
                <a:srgbClr val="404040"/>
              </a:solidFill>
            </a:endParaRPr>
          </a:p>
          <a:p>
            <a:pPr>
              <a:lnSpc>
                <a:spcPct val="90000"/>
              </a:lnSpc>
            </a:pPr>
            <a:r>
              <a:rPr lang="hu-HU" sz="1700">
                <a:solidFill>
                  <a:srgbClr val="404040"/>
                </a:solidFill>
              </a:rPr>
              <a:t>Probléma: A legtöbb közlekedési balesetet emberi hiba okozza.</a:t>
            </a:r>
            <a:endParaRPr lang="en-US" sz="1700">
              <a:solidFill>
                <a:srgbClr val="404040"/>
              </a:solidFill>
            </a:endParaRPr>
          </a:p>
          <a:p>
            <a:pPr lvl="1">
              <a:lnSpc>
                <a:spcPct val="90000"/>
              </a:lnSpc>
            </a:pPr>
            <a:r>
              <a:rPr lang="hu-HU" sz="1700">
                <a:solidFill>
                  <a:srgbClr val="404040"/>
                </a:solidFill>
              </a:rPr>
              <a:t>Megoldás: Az önvezető járművek szenzorokkal és algoritmusokkal képesek lehetnek biztonságosabban közlekedni.</a:t>
            </a:r>
            <a:endParaRPr lang="en-US" sz="1700">
              <a:solidFill>
                <a:srgbClr val="404040"/>
              </a:solidFill>
            </a:endParaRPr>
          </a:p>
          <a:p>
            <a:pPr>
              <a:lnSpc>
                <a:spcPct val="90000"/>
              </a:lnSpc>
            </a:pPr>
            <a:r>
              <a:rPr lang="hu-HU" sz="1700">
                <a:solidFill>
                  <a:srgbClr val="404040"/>
                </a:solidFill>
              </a:rPr>
              <a:t>Probléma: A forgalmi dugók rengeteg időt és energiát emésztenek fel.</a:t>
            </a:r>
            <a:endParaRPr lang="en-US" sz="1700">
              <a:solidFill>
                <a:srgbClr val="404040"/>
              </a:solidFill>
            </a:endParaRPr>
          </a:p>
          <a:p>
            <a:pPr lvl="1">
              <a:lnSpc>
                <a:spcPct val="90000"/>
              </a:lnSpc>
            </a:pPr>
            <a:r>
              <a:rPr lang="hu-HU" sz="1700">
                <a:solidFill>
                  <a:srgbClr val="404040"/>
                </a:solidFill>
              </a:rPr>
              <a:t>Megoldás: Az intelligens, valós idejű adatokon alapuló útvonaltervezés optimalizálhatja a közlekedést.</a:t>
            </a:r>
            <a:endParaRPr lang="en-US" sz="1700">
              <a:solidFill>
                <a:srgbClr val="404040"/>
              </a:solidFill>
            </a:endParaRPr>
          </a:p>
          <a:p>
            <a:pPr>
              <a:lnSpc>
                <a:spcPct val="90000"/>
              </a:lnSpc>
            </a:pPr>
            <a:r>
              <a:rPr lang="hu-HU" sz="1700">
                <a:solidFill>
                  <a:srgbClr val="404040"/>
                </a:solidFill>
              </a:rPr>
              <a:t>Probléma: Léteznek az ember számára veszélyes vagy nehezen megközelíthető területek.</a:t>
            </a:r>
            <a:endParaRPr lang="en-US" sz="1700">
              <a:solidFill>
                <a:srgbClr val="404040"/>
              </a:solidFill>
            </a:endParaRPr>
          </a:p>
          <a:p>
            <a:pPr lvl="1">
              <a:lnSpc>
                <a:spcPct val="90000"/>
              </a:lnSpc>
            </a:pPr>
            <a:r>
              <a:rPr lang="hu-HU" sz="1700">
                <a:solidFill>
                  <a:srgbClr val="404040"/>
                </a:solidFill>
              </a:rPr>
              <a:t>Megoldás: Az autonóm robotok képesek önállóan felderíteni és navigálni ezeken a helyszíneken.</a:t>
            </a:r>
          </a:p>
        </p:txBody>
      </p:sp>
      <p:sp>
        <p:nvSpPr>
          <p:cNvPr id="25" name="Oval 20">
            <a:extLst>
              <a:ext uri="{FF2B5EF4-FFF2-40B4-BE49-F238E27FC236}">
                <a16:creationId xmlns:a16="http://schemas.microsoft.com/office/drawing/2014/main" id="{BAC87F6E-526A-49B5-995D-42DB65659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76718" y="1443035"/>
            <a:ext cx="3971932" cy="3971930"/>
          </a:xfrm>
          <a:prstGeom prst="ellipse">
            <a:avLst/>
          </a:prstGeom>
          <a:solidFill>
            <a:srgbClr val="FFFFFF"/>
          </a:solidFill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7E4FCD6A-2F72-1FF9-2AAA-AB209EF9F6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20168" y="1586484"/>
            <a:ext cx="3685032" cy="368503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en-US" sz="2300">
                <a:solidFill>
                  <a:srgbClr val="FFFFFF"/>
                </a:solidFill>
              </a:rPr>
              <a:t>Reflektálás a való életre</a:t>
            </a:r>
            <a:endParaRPr lang="hu-HU" sz="23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9709430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3054AE9-BDB0-2C1D-F269-F4FA33B75A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</p:spPr>
        <p:txBody>
          <a:bodyPr>
            <a:normAutofit/>
          </a:bodyPr>
          <a:lstStyle/>
          <a:p>
            <a:r>
              <a:rPr lang="en-US"/>
              <a:t>Választott szimulációs környezet</a:t>
            </a:r>
            <a:endParaRPr lang="hu-HU"/>
          </a:p>
        </p:txBody>
      </p:sp>
      <p:graphicFrame>
        <p:nvGraphicFramePr>
          <p:cNvPr id="4" name="Tartalom helye 3">
            <a:extLst>
              <a:ext uri="{FF2B5EF4-FFF2-40B4-BE49-F238E27FC236}">
                <a16:creationId xmlns:a16="http://schemas.microsoft.com/office/drawing/2014/main" id="{5664464C-01BE-5307-A76A-AD97B021721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38569812"/>
              </p:ext>
            </p:extLst>
          </p:nvPr>
        </p:nvGraphicFramePr>
        <p:xfrm>
          <a:off x="965200" y="2712280"/>
          <a:ext cx="10261601" cy="2960039"/>
        </p:xfrm>
        <a:graphic>
          <a:graphicData uri="http://schemas.openxmlformats.org/drawingml/2006/table">
            <a:tbl>
              <a:tblPr firstRow="1" bandRow="1">
                <a:noFill/>
                <a:tableStyleId>{9D7B26C5-4107-4FEC-AEDC-1716B250A1EF}</a:tableStyleId>
              </a:tblPr>
              <a:tblGrid>
                <a:gridCol w="2939823">
                  <a:extLst>
                    <a:ext uri="{9D8B030D-6E8A-4147-A177-3AD203B41FA5}">
                      <a16:colId xmlns:a16="http://schemas.microsoft.com/office/drawing/2014/main" val="2283361104"/>
                    </a:ext>
                  </a:extLst>
                </a:gridCol>
                <a:gridCol w="3174050">
                  <a:extLst>
                    <a:ext uri="{9D8B030D-6E8A-4147-A177-3AD203B41FA5}">
                      <a16:colId xmlns:a16="http://schemas.microsoft.com/office/drawing/2014/main" val="1571238955"/>
                    </a:ext>
                  </a:extLst>
                </a:gridCol>
                <a:gridCol w="4147728">
                  <a:extLst>
                    <a:ext uri="{9D8B030D-6E8A-4147-A177-3AD203B41FA5}">
                      <a16:colId xmlns:a16="http://schemas.microsoft.com/office/drawing/2014/main" val="983700414"/>
                    </a:ext>
                  </a:extLst>
                </a:gridCol>
              </a:tblGrid>
              <a:tr h="489137">
                <a:tc>
                  <a:txBody>
                    <a:bodyPr/>
                    <a:lstStyle/>
                    <a:p>
                      <a:r>
                        <a:rPr lang="en-US" sz="1700" b="0" cap="none" spc="60" err="1">
                          <a:solidFill>
                            <a:schemeClr val="bg1"/>
                          </a:solidFill>
                        </a:rPr>
                        <a:t>CoppeliaSim</a:t>
                      </a:r>
                      <a:endParaRPr lang="hu-HU" sz="1700" b="0" cap="none" spc="60">
                        <a:solidFill>
                          <a:schemeClr val="bg1"/>
                        </a:solidFill>
                      </a:endParaRPr>
                    </a:p>
                  </a:txBody>
                  <a:tcPr marL="128930" marR="72914" marT="95892" marB="99176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cap="none" spc="60">
                          <a:solidFill>
                            <a:schemeClr val="bg1"/>
                          </a:solidFill>
                        </a:rPr>
                        <a:t>Gazebo</a:t>
                      </a:r>
                      <a:endParaRPr lang="hu-HU" sz="1700" b="0" cap="none" spc="60">
                        <a:solidFill>
                          <a:schemeClr val="bg1"/>
                        </a:solidFill>
                      </a:endParaRPr>
                    </a:p>
                  </a:txBody>
                  <a:tcPr marL="128930" marR="72914" marT="95892" marB="99176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cap="none" spc="60">
                          <a:solidFill>
                            <a:schemeClr val="bg1"/>
                          </a:solidFill>
                        </a:rPr>
                        <a:t>Webots</a:t>
                      </a:r>
                      <a:endParaRPr lang="hu-HU" sz="1700" b="0" cap="none" spc="60">
                        <a:solidFill>
                          <a:schemeClr val="bg1"/>
                        </a:solidFill>
                      </a:endParaRPr>
                    </a:p>
                  </a:txBody>
                  <a:tcPr marL="128930" marR="72914" marT="95892" marB="99176" anchor="ctr">
                    <a:lnL w="12700" cmpd="sng">
                      <a:noFill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7290867"/>
                  </a:ext>
                </a:extLst>
              </a:tr>
              <a:tr h="2470902">
                <a:tc>
                  <a:txBody>
                    <a:bodyPr/>
                    <a:lstStyle/>
                    <a:p>
                      <a:pPr marL="285750" indent="-285750" algn="l">
                        <a:buFont typeface="Wingdings" panose="05000000000000000000" pitchFamily="2" charset="2"/>
                        <a:buChar char="ü"/>
                      </a:pPr>
                      <a:r>
                        <a:rPr lang="hu-HU" sz="1500" cap="none" spc="0">
                          <a:solidFill>
                            <a:schemeClr val="tx1"/>
                          </a:solidFill>
                        </a:rPr>
                        <a:t>Erős fizikai motor</a:t>
                      </a:r>
                      <a:endParaRPr lang="en-US" sz="1500" cap="none" spc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 algn="l">
                        <a:buFont typeface="Wingdings" panose="05000000000000000000" pitchFamily="2" charset="2"/>
                        <a:buChar char="ü"/>
                      </a:pPr>
                      <a:r>
                        <a:rPr lang="hu-HU" sz="1500" cap="none" spc="0">
                          <a:solidFill>
                            <a:schemeClr val="tx1"/>
                          </a:solidFill>
                        </a:rPr>
                        <a:t>Könnyen használható felület</a:t>
                      </a:r>
                      <a:endParaRPr lang="en-US" sz="1500" cap="none" spc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 algn="l">
                        <a:buFont typeface="Wingdings" panose="05000000000000000000" pitchFamily="2" charset="2"/>
                        <a:buChar char="ü"/>
                      </a:pPr>
                      <a:r>
                        <a:rPr lang="hu-HU" sz="1500" cap="none" spc="0">
                          <a:solidFill>
                            <a:schemeClr val="tx1"/>
                          </a:solidFill>
                        </a:rPr>
                        <a:t>Sok program</a:t>
                      </a:r>
                      <a:r>
                        <a:rPr lang="en-US" sz="1500" cap="none" spc="0">
                          <a:solidFill>
                            <a:schemeClr val="tx1"/>
                          </a:solidFill>
                        </a:rPr>
                        <a:t>ozási </a:t>
                      </a:r>
                      <a:r>
                        <a:rPr lang="hu-HU" sz="1500" cap="none" spc="0">
                          <a:solidFill>
                            <a:schemeClr val="tx1"/>
                          </a:solidFill>
                        </a:rPr>
                        <a:t>nyelvet támogat</a:t>
                      </a:r>
                      <a:endParaRPr lang="en-US" sz="1500" cap="none" spc="0">
                        <a:solidFill>
                          <a:schemeClr val="tx1"/>
                        </a:solidFill>
                      </a:endParaRPr>
                    </a:p>
                    <a:p>
                      <a:pPr marL="0" indent="0" algn="l">
                        <a:buFont typeface="Wingdings" panose="05000000000000000000" pitchFamily="2" charset="2"/>
                        <a:buNone/>
                      </a:pPr>
                      <a:endParaRPr lang="en-US" sz="1500" cap="none" spc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 algn="l">
                        <a:buFont typeface="Wingdings 2" panose="05020102010507070707" pitchFamily="18" charset="2"/>
                        <a:buChar char="O"/>
                      </a:pPr>
                      <a:r>
                        <a:rPr lang="hu-HU" sz="1500" cap="none" spc="0">
                          <a:solidFill>
                            <a:schemeClr val="tx1"/>
                          </a:solidFill>
                        </a:rPr>
                        <a:t>Az ingyenes verzió korlátozott</a:t>
                      </a:r>
                      <a:endParaRPr lang="en-US" sz="1500" cap="none" spc="0">
                        <a:solidFill>
                          <a:schemeClr val="tx1"/>
                        </a:solidFill>
                      </a:endParaRP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 2" panose="05020102010507070707" pitchFamily="18" charset="2"/>
                        <a:buChar char=""/>
                        <a:tabLst/>
                        <a:defRPr/>
                      </a:pPr>
                      <a:r>
                        <a:rPr lang="hu-HU" sz="1500" cap="none" spc="0">
                          <a:solidFill>
                            <a:schemeClr val="tx1"/>
                          </a:solidFill>
                        </a:rPr>
                        <a:t>Kevesebb beépített robotmodell</a:t>
                      </a:r>
                      <a:endParaRPr lang="en-US" sz="1500" b="0" cap="none" spc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 algn="just">
                        <a:buFont typeface="Wingdings 2" panose="05020102010507070707" pitchFamily="18" charset="2"/>
                        <a:buChar char=""/>
                      </a:pPr>
                      <a:endParaRPr lang="hu-HU" sz="15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28930" marR="72914" marT="95892" marB="99176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Wingdings" panose="05000000000000000000" pitchFamily="2" charset="2"/>
                        <a:buChar char="ü"/>
                      </a:pPr>
                      <a:r>
                        <a:rPr lang="hu-HU" sz="1500" cap="none" spc="0">
                          <a:solidFill>
                            <a:schemeClr val="tx1"/>
                          </a:solidFill>
                        </a:rPr>
                        <a:t>Szorosan kötődik a ROS-hoz </a:t>
                      </a:r>
                      <a:endParaRPr lang="en-US" sz="1500" cap="none" spc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 algn="l">
                        <a:buFont typeface="Wingdings" panose="05000000000000000000" pitchFamily="2" charset="2"/>
                        <a:buChar char="ü"/>
                      </a:pPr>
                      <a:r>
                        <a:rPr lang="hu-HU" sz="1500" cap="none" spc="0">
                          <a:solidFill>
                            <a:schemeClr val="tx1"/>
                          </a:solidFill>
                        </a:rPr>
                        <a:t>Jól skálázható, valósághű</a:t>
                      </a:r>
                      <a:endParaRPr lang="en-US" sz="1500" cap="none" spc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 algn="l">
                        <a:buFont typeface="Wingdings" panose="05000000000000000000" pitchFamily="2" charset="2"/>
                        <a:buChar char="ü"/>
                      </a:pPr>
                      <a:r>
                        <a:rPr lang="hu-HU" sz="1500" cap="none" spc="0">
                          <a:solidFill>
                            <a:schemeClr val="tx1"/>
                          </a:solidFill>
                        </a:rPr>
                        <a:t>Moduláris felépítés</a:t>
                      </a:r>
                      <a:endParaRPr lang="en-US" sz="1500" cap="none" spc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 algn="l">
                        <a:buFont typeface="Wingdings" panose="05000000000000000000" pitchFamily="2" charset="2"/>
                        <a:buChar char="ü"/>
                      </a:pPr>
                      <a:endParaRPr lang="en-US" sz="1500" cap="none" spc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 algn="l">
                        <a:buFont typeface="Wingdings 2" panose="05020102010507070707" pitchFamily="18" charset="2"/>
                        <a:buChar char="O"/>
                      </a:pPr>
                      <a:r>
                        <a:rPr lang="hu-HU" sz="1500" cap="none" spc="0">
                          <a:solidFill>
                            <a:schemeClr val="tx1"/>
                          </a:solidFill>
                        </a:rPr>
                        <a:t>Meredekebb tanulási görbe</a:t>
                      </a:r>
                      <a:endParaRPr lang="en-US" sz="1500" cap="none" spc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 algn="l">
                        <a:buFont typeface="Wingdings 2" panose="05020102010507070707" pitchFamily="18" charset="2"/>
                        <a:buChar char="O"/>
                      </a:pPr>
                      <a:r>
                        <a:rPr lang="en-US" sz="1500" cap="none" spc="0">
                          <a:solidFill>
                            <a:schemeClr val="tx1"/>
                          </a:solidFill>
                        </a:rPr>
                        <a:t>Nagyobb erőforrásigény</a:t>
                      </a:r>
                    </a:p>
                    <a:p>
                      <a:pPr marL="285750" indent="-285750" algn="l">
                        <a:buFont typeface="Wingdings 2" panose="05020102010507070707" pitchFamily="18" charset="2"/>
                        <a:buChar char="O"/>
                      </a:pPr>
                      <a:r>
                        <a:rPr lang="en-US" sz="1500" cap="none" spc="0">
                          <a:solidFill>
                            <a:schemeClr val="tx1"/>
                          </a:solidFill>
                        </a:rPr>
                        <a:t>Nehezebben követhető dokumentáció</a:t>
                      </a:r>
                    </a:p>
                  </a:txBody>
                  <a:tcPr marL="128930" marR="72914" marT="95892" marB="99176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algn="just">
                        <a:buFont typeface="Wingdings" panose="05000000000000000000" pitchFamily="2" charset="2"/>
                        <a:buChar char="ü"/>
                      </a:pPr>
                      <a:r>
                        <a:rPr lang="hu-HU" sz="1500" cap="none" spc="0">
                          <a:solidFill>
                            <a:schemeClr val="tx1"/>
                          </a:solidFill>
                        </a:rPr>
                        <a:t>Teljesen ingyenes és nyílt forráskódú</a:t>
                      </a:r>
                      <a:endParaRPr lang="en-US" sz="1500" cap="none" spc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 algn="just">
                        <a:buFont typeface="Wingdings" panose="05000000000000000000" pitchFamily="2" charset="2"/>
                        <a:buChar char="ü"/>
                      </a:pPr>
                      <a:r>
                        <a:rPr lang="hu-HU" sz="1500" cap="none" spc="0">
                          <a:solidFill>
                            <a:schemeClr val="tx1"/>
                          </a:solidFill>
                        </a:rPr>
                        <a:t>Hatalmas beépített robot- és szenzorkönyvtár</a:t>
                      </a:r>
                      <a:endParaRPr lang="en-US" sz="1500" cap="none" spc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 algn="just">
                        <a:buFont typeface="Wingdings" panose="05000000000000000000" pitchFamily="2" charset="2"/>
                        <a:buChar char="ü"/>
                      </a:pPr>
                      <a:r>
                        <a:rPr lang="en-US" sz="1500" cap="none" spc="0" err="1">
                          <a:solidFill>
                            <a:schemeClr val="tx1"/>
                          </a:solidFill>
                        </a:rPr>
                        <a:t>Aktív</a:t>
                      </a:r>
                      <a:r>
                        <a:rPr lang="en-US" sz="1500" cap="none" spc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500" cap="none" spc="0" err="1">
                          <a:solidFill>
                            <a:schemeClr val="tx1"/>
                          </a:solidFill>
                        </a:rPr>
                        <a:t>közösség</a:t>
                      </a:r>
                      <a:r>
                        <a:rPr lang="en-US" sz="1500" cap="none" spc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500" cap="none" spc="0" err="1">
                          <a:solidFill>
                            <a:schemeClr val="tx1"/>
                          </a:solidFill>
                        </a:rPr>
                        <a:t>és</a:t>
                      </a:r>
                      <a:r>
                        <a:rPr lang="en-US" sz="1500" cap="none" spc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500" cap="none" spc="0" err="1">
                          <a:solidFill>
                            <a:schemeClr val="tx1"/>
                          </a:solidFill>
                        </a:rPr>
                        <a:t>támogatás</a:t>
                      </a:r>
                      <a:endParaRPr lang="en-US" sz="1500" cap="none" spc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 algn="just">
                        <a:buFont typeface="Wingdings" panose="05000000000000000000" pitchFamily="2" charset="2"/>
                        <a:buChar char="ü"/>
                      </a:pPr>
                      <a:r>
                        <a:rPr lang="hu-HU" sz="1500" cap="none" spc="0">
                          <a:solidFill>
                            <a:schemeClr val="tx1"/>
                          </a:solidFill>
                        </a:rPr>
                        <a:t>Könnyű ROS integráció és gyors prototípuskészítés</a:t>
                      </a:r>
                      <a:endParaRPr lang="en-US" sz="1500" cap="none" spc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 algn="just">
                        <a:buFont typeface="Wingdings" panose="05000000000000000000" pitchFamily="2" charset="2"/>
                        <a:buChar char="ü"/>
                      </a:pPr>
                      <a:endParaRPr lang="en-US" sz="1500" cap="none" spc="0">
                        <a:solidFill>
                          <a:schemeClr val="tx1"/>
                        </a:solidFill>
                      </a:endParaRPr>
                    </a:p>
                    <a:p>
                      <a:pPr marL="285750" marR="0" lvl="0" indent="-28575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 2" panose="05020102010507070707" pitchFamily="18" charset="2"/>
                        <a:buChar char="O"/>
                        <a:tabLst/>
                        <a:defRPr/>
                      </a:pPr>
                      <a:r>
                        <a:rPr lang="hu-HU" sz="1500" cap="none" spc="0">
                          <a:solidFill>
                            <a:schemeClr val="tx1"/>
                          </a:solidFill>
                        </a:rPr>
                        <a:t>Komplex feladatoknál néha kevésbé stabil</a:t>
                      </a:r>
                      <a:endParaRPr lang="en-US" sz="1500" cap="none" spc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 algn="just">
                        <a:buFont typeface="Wingdings 2" panose="05020102010507070707" pitchFamily="18" charset="2"/>
                        <a:buChar char="O"/>
                      </a:pPr>
                      <a:r>
                        <a:rPr lang="hu-HU" sz="1500" cap="none" spc="0">
                          <a:solidFill>
                            <a:schemeClr val="tx1"/>
                          </a:solidFill>
                        </a:rPr>
                        <a:t>A felület kissé régimódi</a:t>
                      </a:r>
                      <a:endParaRPr lang="en-US" sz="15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28930" marR="72914" marT="95892" marB="99176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64623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09028882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C7FF834-B204-4967-8D47-8BB36EAF0E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780A22D-61EA-43E3-BD94-3E39CF9021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918509"/>
            <a:ext cx="12192000" cy="193949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EF1D7842-1B0E-65F2-11FD-824A514BE8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4269282"/>
            <a:ext cx="8991600" cy="1264762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3200"/>
              <a:t>Választott programozási nyelv</a:t>
            </a:r>
          </a:p>
        </p:txBody>
      </p:sp>
      <p:graphicFrame>
        <p:nvGraphicFramePr>
          <p:cNvPr id="4" name="Tartalom helye 3">
            <a:extLst>
              <a:ext uri="{FF2B5EF4-FFF2-40B4-BE49-F238E27FC236}">
                <a16:creationId xmlns:a16="http://schemas.microsoft.com/office/drawing/2014/main" id="{ABD7F0B7-550E-DD29-364E-42BC40D1D75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24598134"/>
              </p:ext>
            </p:extLst>
          </p:nvPr>
        </p:nvGraphicFramePr>
        <p:xfrm>
          <a:off x="664111" y="640078"/>
          <a:ext cx="10863780" cy="3301308"/>
        </p:xfrm>
        <a:graphic>
          <a:graphicData uri="http://schemas.openxmlformats.org/drawingml/2006/table">
            <a:tbl>
              <a:tblPr firstRow="1" bandRow="1">
                <a:noFill/>
                <a:tableStyleId>{9D7B26C5-4107-4FEC-AEDC-1716B250A1EF}</a:tableStyleId>
              </a:tblPr>
              <a:tblGrid>
                <a:gridCol w="2882578">
                  <a:extLst>
                    <a:ext uri="{9D8B030D-6E8A-4147-A177-3AD203B41FA5}">
                      <a16:colId xmlns:a16="http://schemas.microsoft.com/office/drawing/2014/main" val="4275911053"/>
                    </a:ext>
                  </a:extLst>
                </a:gridCol>
                <a:gridCol w="2666732">
                  <a:extLst>
                    <a:ext uri="{9D8B030D-6E8A-4147-A177-3AD203B41FA5}">
                      <a16:colId xmlns:a16="http://schemas.microsoft.com/office/drawing/2014/main" val="1024784877"/>
                    </a:ext>
                  </a:extLst>
                </a:gridCol>
                <a:gridCol w="2613202">
                  <a:extLst>
                    <a:ext uri="{9D8B030D-6E8A-4147-A177-3AD203B41FA5}">
                      <a16:colId xmlns:a16="http://schemas.microsoft.com/office/drawing/2014/main" val="3478234197"/>
                    </a:ext>
                  </a:extLst>
                </a:gridCol>
                <a:gridCol w="2701268">
                  <a:extLst>
                    <a:ext uri="{9D8B030D-6E8A-4147-A177-3AD203B41FA5}">
                      <a16:colId xmlns:a16="http://schemas.microsoft.com/office/drawing/2014/main" val="2936971955"/>
                    </a:ext>
                  </a:extLst>
                </a:gridCol>
              </a:tblGrid>
              <a:tr h="535673">
                <a:tc>
                  <a:txBody>
                    <a:bodyPr/>
                    <a:lstStyle/>
                    <a:p>
                      <a:r>
                        <a:rPr lang="en-US" sz="1700" b="1" cap="none" spc="0">
                          <a:solidFill>
                            <a:schemeClr val="bg1"/>
                          </a:solidFill>
                        </a:rPr>
                        <a:t>C/C++</a:t>
                      </a:r>
                      <a:endParaRPr lang="hu-HU" sz="1700" b="1" cap="none" spc="0">
                        <a:solidFill>
                          <a:schemeClr val="bg1"/>
                        </a:solidFill>
                      </a:endParaRPr>
                    </a:p>
                  </a:txBody>
                  <a:tcPr marL="80729" marR="57664" marT="115328" marB="115328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1" cap="none" spc="0">
                          <a:solidFill>
                            <a:schemeClr val="bg1"/>
                          </a:solidFill>
                        </a:rPr>
                        <a:t>Java</a:t>
                      </a:r>
                      <a:endParaRPr lang="hu-HU" sz="1700" b="1" cap="none" spc="0">
                        <a:solidFill>
                          <a:schemeClr val="bg1"/>
                        </a:solidFill>
                      </a:endParaRPr>
                    </a:p>
                  </a:txBody>
                  <a:tcPr marL="80729" marR="57664" marT="115328" marB="115328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700" b="1" cap="none" spc="0">
                          <a:solidFill>
                            <a:schemeClr val="bg1"/>
                          </a:solidFill>
                        </a:rPr>
                        <a:t>Matlab</a:t>
                      </a:r>
                      <a:endParaRPr lang="hu-HU" sz="1700" b="1" cap="none" spc="0">
                        <a:solidFill>
                          <a:schemeClr val="bg1"/>
                        </a:solidFill>
                      </a:endParaRPr>
                    </a:p>
                  </a:txBody>
                  <a:tcPr marL="80729" marR="57664" marT="115328" marB="115328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1" cap="none" spc="0">
                          <a:solidFill>
                            <a:schemeClr val="bg1"/>
                          </a:solidFill>
                        </a:rPr>
                        <a:t>Python</a:t>
                      </a:r>
                      <a:endParaRPr lang="hu-HU" sz="1700" b="1" cap="none" spc="0">
                        <a:solidFill>
                          <a:schemeClr val="bg1"/>
                        </a:solidFill>
                      </a:endParaRPr>
                    </a:p>
                  </a:txBody>
                  <a:tcPr marL="80729" marR="57664" marT="115328" marB="115328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6487824"/>
                  </a:ext>
                </a:extLst>
              </a:tr>
              <a:tr h="2765635">
                <a:tc>
                  <a:txBody>
                    <a:bodyPr/>
                    <a:lstStyle/>
                    <a:p>
                      <a:pPr marL="285750" indent="-285750" algn="l">
                        <a:buFont typeface="Wingdings" panose="05000000000000000000" pitchFamily="2" charset="2"/>
                        <a:buChar char="ü"/>
                      </a:pPr>
                      <a:r>
                        <a:rPr lang="hu-HU" sz="1500" cap="none" spc="0">
                          <a:solidFill>
                            <a:schemeClr val="tx1"/>
                          </a:solidFill>
                        </a:rPr>
                        <a:t>Maximális sebesség</a:t>
                      </a:r>
                      <a:endParaRPr lang="en-US" sz="1500" cap="none" spc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 algn="l">
                        <a:buFont typeface="Wingdings" panose="05000000000000000000" pitchFamily="2" charset="2"/>
                        <a:buChar char="ü"/>
                      </a:pPr>
                      <a:r>
                        <a:rPr lang="hu-HU" sz="1500" cap="none" spc="0">
                          <a:solidFill>
                            <a:schemeClr val="tx1"/>
                          </a:solidFill>
                        </a:rPr>
                        <a:t>Teljes kontroll a hardver felett</a:t>
                      </a:r>
                      <a:endParaRPr lang="en-US" sz="1500" cap="none" spc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 algn="l">
                        <a:buFont typeface="Wingdings" panose="05000000000000000000" pitchFamily="2" charset="2"/>
                        <a:buChar char="ü"/>
                      </a:pPr>
                      <a:r>
                        <a:rPr lang="hu-HU" sz="1500" cap="none" spc="0">
                          <a:solidFill>
                            <a:schemeClr val="tx1"/>
                          </a:solidFill>
                        </a:rPr>
                        <a:t>Ideális a </a:t>
                      </a:r>
                      <a:r>
                        <a:rPr lang="en-US" sz="1500" cap="none" spc="0">
                          <a:solidFill>
                            <a:schemeClr val="tx1"/>
                          </a:solidFill>
                        </a:rPr>
                        <a:t>hardverközeli</a:t>
                      </a:r>
                      <a:r>
                        <a:rPr lang="hu-HU" sz="1500" cap="none" spc="0">
                          <a:solidFill>
                            <a:schemeClr val="tx1"/>
                          </a:solidFill>
                        </a:rPr>
                        <a:t> programozáshoz</a:t>
                      </a:r>
                      <a:endParaRPr lang="en-US" sz="1500" cap="none" spc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 algn="l">
                        <a:buFont typeface="Wingdings" panose="05000000000000000000" pitchFamily="2" charset="2"/>
                        <a:buChar char="ü"/>
                      </a:pPr>
                      <a:endParaRPr lang="en-US" sz="1500" cap="none" spc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 algn="l">
                        <a:buFont typeface="Wingdings 2" panose="05020102010507070707" pitchFamily="18" charset="2"/>
                        <a:buChar char="O"/>
                      </a:pPr>
                      <a:r>
                        <a:rPr lang="hu-HU" sz="1500" cap="none" spc="0">
                          <a:solidFill>
                            <a:schemeClr val="tx1"/>
                          </a:solidFill>
                        </a:rPr>
                        <a:t>Lassú fejlesztés, hosszú fordítási idők</a:t>
                      </a:r>
                      <a:endParaRPr lang="en-US" sz="1500" cap="none" spc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 algn="l">
                        <a:buFont typeface="Wingdings 2" panose="05020102010507070707" pitchFamily="18" charset="2"/>
                        <a:buChar char="O"/>
                      </a:pPr>
                      <a:r>
                        <a:rPr lang="hu-HU" sz="1500" cap="none" spc="0">
                          <a:solidFill>
                            <a:schemeClr val="tx1"/>
                          </a:solidFill>
                        </a:rPr>
                        <a:t>Bonyolult memóriakezelés, magasabb hibalehetőség</a:t>
                      </a:r>
                      <a:endParaRPr lang="en-US" sz="1500" cap="none" spc="0">
                        <a:solidFill>
                          <a:schemeClr val="tx1"/>
                        </a:solidFill>
                      </a:endParaRPr>
                    </a:p>
                  </a:txBody>
                  <a:tcPr marL="80729" marR="57664" marT="57664" marB="11532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Wingdings 2" panose="05020102010507070707" pitchFamily="18" charset="2"/>
                        <a:buChar char=""/>
                      </a:pPr>
                      <a:r>
                        <a:rPr lang="hu-HU" sz="1500" cap="none" spc="0">
                          <a:solidFill>
                            <a:schemeClr val="tx1"/>
                          </a:solidFill>
                        </a:rPr>
                        <a:t>Platformfüggetlen futtatás</a:t>
                      </a:r>
                      <a:endParaRPr lang="en-US" sz="1500" cap="none" spc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 algn="l">
                        <a:buFont typeface="Wingdings 2" panose="05020102010507070707" pitchFamily="18" charset="2"/>
                        <a:buChar char=""/>
                      </a:pPr>
                      <a:r>
                        <a:rPr lang="hu-HU" sz="1500" cap="none" spc="0">
                          <a:solidFill>
                            <a:schemeClr val="tx1"/>
                          </a:solidFill>
                        </a:rPr>
                        <a:t>Jó objektumorientált struktúra</a:t>
                      </a:r>
                      <a:endParaRPr lang="en-US" sz="1500" cap="none" spc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 algn="l">
                        <a:buFont typeface="Wingdings 2" panose="05020102010507070707" pitchFamily="18" charset="2"/>
                        <a:buChar char=""/>
                      </a:pPr>
                      <a:endParaRPr lang="en-US" sz="1500" cap="none" spc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 algn="l">
                        <a:buFont typeface="Wingdings 2" panose="05020102010507070707" pitchFamily="18" charset="2"/>
                        <a:buChar char="O"/>
                      </a:pPr>
                      <a:r>
                        <a:rPr lang="hu-HU" sz="1500" cap="none" spc="0">
                          <a:solidFill>
                            <a:schemeClr val="tx1"/>
                          </a:solidFill>
                        </a:rPr>
                        <a:t>Lassabb futás, mint C++ esetén</a:t>
                      </a:r>
                      <a:endParaRPr lang="en-US" sz="1500" cap="none" spc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 algn="l">
                        <a:buFont typeface="Wingdings 2" panose="05020102010507070707" pitchFamily="18" charset="2"/>
                        <a:buChar char="O"/>
                      </a:pPr>
                      <a:r>
                        <a:rPr lang="hu-HU" sz="1500" cap="none" spc="0">
                          <a:solidFill>
                            <a:schemeClr val="tx1"/>
                          </a:solidFill>
                        </a:rPr>
                        <a:t>Kevésbé elterjedt a robotikai és szimulációs fejlesztésekben</a:t>
                      </a:r>
                      <a:endParaRPr lang="en-US" sz="1500" cap="none" spc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 algn="l">
                        <a:buFont typeface="Wingdings 2" panose="05020102010507070707" pitchFamily="18" charset="2"/>
                        <a:buChar char="O"/>
                      </a:pPr>
                      <a:r>
                        <a:rPr lang="hu-HU" sz="1500" cap="none" spc="0">
                          <a:solidFill>
                            <a:schemeClr val="tx1"/>
                          </a:solidFill>
                        </a:rPr>
                        <a:t>Webots integráció korlátozott</a:t>
                      </a:r>
                      <a:endParaRPr lang="en-US" sz="1500" cap="none" spc="0">
                        <a:solidFill>
                          <a:schemeClr val="tx1"/>
                        </a:solidFill>
                      </a:endParaRPr>
                    </a:p>
                  </a:txBody>
                  <a:tcPr marL="80729" marR="57664" marT="57664" marB="11532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Wingdings" panose="05000000000000000000" pitchFamily="2" charset="2"/>
                        <a:buChar char="ü"/>
                      </a:pPr>
                      <a:r>
                        <a:rPr lang="hu-HU" sz="1500" cap="none" spc="0">
                          <a:solidFill>
                            <a:schemeClr val="tx1"/>
                          </a:solidFill>
                        </a:rPr>
                        <a:t>Matematikai és mérnöki számításokra tökéletes</a:t>
                      </a:r>
                      <a:endParaRPr lang="en-US" sz="1500" cap="none" spc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 algn="l">
                        <a:buFont typeface="Wingdings" panose="05000000000000000000" pitchFamily="2" charset="2"/>
                        <a:buChar char="ü"/>
                      </a:pPr>
                      <a:r>
                        <a:rPr lang="hu-HU" sz="1500" cap="none" spc="0">
                          <a:solidFill>
                            <a:schemeClr val="tx1"/>
                          </a:solidFill>
                        </a:rPr>
                        <a:t>Beépített robotikai és vezérléstechnikai eszköztár</a:t>
                      </a:r>
                      <a:endParaRPr lang="en-US" sz="1500" cap="none" spc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 algn="l">
                        <a:buFont typeface="Wingdings" panose="05000000000000000000" pitchFamily="2" charset="2"/>
                        <a:buChar char="ü"/>
                      </a:pPr>
                      <a:endParaRPr lang="en-US" sz="1500" cap="none" spc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 algn="l">
                        <a:buFont typeface="Wingdings 2" panose="05020102010507070707" pitchFamily="18" charset="2"/>
                        <a:buChar char=""/>
                      </a:pPr>
                      <a:r>
                        <a:rPr lang="hu-HU" sz="1500" cap="none" spc="0">
                          <a:solidFill>
                            <a:schemeClr val="tx1"/>
                          </a:solidFill>
                        </a:rPr>
                        <a:t>Nehézkesebb Webots integráció</a:t>
                      </a:r>
                      <a:endParaRPr lang="en-US" sz="1500" cap="none" spc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 algn="l">
                        <a:buFont typeface="Wingdings 2" panose="05020102010507070707" pitchFamily="18" charset="2"/>
                        <a:buChar char=""/>
                      </a:pPr>
                      <a:r>
                        <a:rPr lang="hu-HU" sz="1500" cap="none" spc="0">
                          <a:solidFill>
                            <a:schemeClr val="tx1"/>
                          </a:solidFill>
                        </a:rPr>
                        <a:t>Kisebb közösségi támogatás, mint a Pythonnál</a:t>
                      </a:r>
                    </a:p>
                  </a:txBody>
                  <a:tcPr marL="80729" marR="57664" marT="57664" marB="11532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Wingdings" panose="05000000000000000000" pitchFamily="2" charset="2"/>
                        <a:buChar char="ü"/>
                      </a:pPr>
                      <a:r>
                        <a:rPr lang="hu-HU" sz="1500" cap="none" spc="0">
                          <a:solidFill>
                            <a:schemeClr val="tx1"/>
                          </a:solidFill>
                        </a:rPr>
                        <a:t>Villámgyors prototípus-készítés</a:t>
                      </a:r>
                      <a:endParaRPr lang="en-US" sz="1500" cap="none" spc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 algn="l">
                        <a:buFont typeface="Wingdings" panose="05000000000000000000" pitchFamily="2" charset="2"/>
                        <a:buChar char="ü"/>
                      </a:pPr>
                      <a:r>
                        <a:rPr lang="hu-HU" sz="1500" cap="none" spc="0">
                          <a:solidFill>
                            <a:schemeClr val="tx1"/>
                          </a:solidFill>
                        </a:rPr>
                        <a:t>Hatalmas és aktív közösség, rengeteg könyvtár</a:t>
                      </a:r>
                      <a:endParaRPr lang="en-US" sz="1500" cap="none" spc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 algn="l">
                        <a:buFont typeface="Wingdings" panose="05000000000000000000" pitchFamily="2" charset="2"/>
                        <a:buChar char="ü"/>
                      </a:pPr>
                      <a:r>
                        <a:rPr lang="hu-HU" sz="1500" cap="none" spc="0">
                          <a:solidFill>
                            <a:schemeClr val="tx1"/>
                          </a:solidFill>
                        </a:rPr>
                        <a:t>Egyszerű és tiszta szintaxis</a:t>
                      </a:r>
                      <a:endParaRPr lang="en-US" sz="1500" cap="none" spc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 algn="l">
                        <a:buFont typeface="Wingdings" panose="05000000000000000000" pitchFamily="2" charset="2"/>
                        <a:buChar char="ü"/>
                      </a:pPr>
                      <a:r>
                        <a:rPr lang="hu-HU" sz="1500" cap="none" spc="0">
                          <a:solidFill>
                            <a:schemeClr val="tx1"/>
                          </a:solidFill>
                        </a:rPr>
                        <a:t>Kiváló Webots integráció</a:t>
                      </a:r>
                      <a:endParaRPr lang="en-US" sz="1500" cap="none" spc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 algn="l">
                        <a:buFont typeface="Wingdings" panose="05000000000000000000" pitchFamily="2" charset="2"/>
                        <a:buChar char="ü"/>
                      </a:pPr>
                      <a:endParaRPr lang="en-US" sz="1500" cap="none" spc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 algn="l">
                        <a:buFont typeface="Wingdings 2" panose="05020102010507070707" pitchFamily="18" charset="2"/>
                        <a:buChar char="O"/>
                      </a:pPr>
                      <a:r>
                        <a:rPr lang="hu-HU" sz="1500" cap="none" spc="0">
                          <a:solidFill>
                            <a:schemeClr val="tx1"/>
                          </a:solidFill>
                        </a:rPr>
                        <a:t>Lassabb futási sebesség a C++-hoz képest</a:t>
                      </a:r>
                      <a:endParaRPr lang="en-US" sz="1500" cap="none" spc="0">
                        <a:solidFill>
                          <a:schemeClr val="tx1"/>
                        </a:solidFill>
                      </a:endParaRPr>
                    </a:p>
                  </a:txBody>
                  <a:tcPr marL="80729" marR="57664" marT="57664" marB="11532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61536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43695762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3F0ADB5-A0B4-4B01-A8C4-FDC34CE22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A6D0FDE-0241-4C21-A720-A694753582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6AE21AB8-F9DF-0F33-12FD-733732699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2681103"/>
            <a:ext cx="3363974" cy="1495794"/>
          </a:xfrm>
          <a:noFill/>
          <a:ln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Munkaterv a félévre</a:t>
            </a:r>
            <a:endParaRPr lang="hu-HU">
              <a:solidFill>
                <a:schemeClr val="bg1"/>
              </a:solidFill>
            </a:endParaRP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2E39EE1C-172D-C91F-469E-7B9A78BC21E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33405201"/>
              </p:ext>
            </p:extLst>
          </p:nvPr>
        </p:nvGraphicFramePr>
        <p:xfrm>
          <a:off x="5619750" y="965200"/>
          <a:ext cx="5607050" cy="4927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27476509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15">
            <a:extLst>
              <a:ext uri="{FF2B5EF4-FFF2-40B4-BE49-F238E27FC236}">
                <a16:creationId xmlns:a16="http://schemas.microsoft.com/office/drawing/2014/main" id="{1660E788-AFA9-4A1B-9991-6AA74632A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17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544653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ED0BD204-408E-1B20-A4A9-43BE889D27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643467"/>
            <a:ext cx="6242719" cy="1728044"/>
          </a:xfrm>
          <a:noFill/>
          <a:ln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GitHub és Discord</a:t>
            </a:r>
            <a:endParaRPr lang="hu-HU">
              <a:solidFill>
                <a:schemeClr val="bg1"/>
              </a:solidFill>
            </a:endParaRP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269C709D-F9DE-5E10-1C33-ED91F0CAEE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2638044"/>
            <a:ext cx="6242715" cy="3415622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hu-HU" sz="1700">
                <a:solidFill>
                  <a:schemeClr val="bg1"/>
                </a:solidFill>
              </a:rPr>
              <a:t>A csapatmunka alapjai:</a:t>
            </a:r>
            <a:endParaRPr lang="en-US" sz="1700">
              <a:solidFill>
                <a:schemeClr val="bg1"/>
              </a:solidFill>
            </a:endParaRPr>
          </a:p>
          <a:p>
            <a:r>
              <a:rPr lang="hu-HU" sz="1700">
                <a:solidFill>
                  <a:schemeClr val="bg1"/>
                </a:solidFill>
              </a:rPr>
              <a:t>GitHub:</a:t>
            </a:r>
            <a:endParaRPr lang="en-US" sz="1700">
              <a:solidFill>
                <a:schemeClr val="bg1"/>
              </a:solidFill>
            </a:endParaRPr>
          </a:p>
          <a:p>
            <a:pPr lvl="1"/>
            <a:r>
              <a:rPr lang="hu-HU" sz="1700">
                <a:solidFill>
                  <a:schemeClr val="bg1"/>
                </a:solidFill>
              </a:rPr>
              <a:t>Minden kódunk központi tárolóhelye, ahol követ</a:t>
            </a:r>
            <a:r>
              <a:rPr lang="en-US" sz="1700">
                <a:solidFill>
                  <a:schemeClr val="bg1"/>
                </a:solidFill>
              </a:rPr>
              <a:t>het</a:t>
            </a:r>
            <a:r>
              <a:rPr lang="hu-HU" sz="1700">
                <a:solidFill>
                  <a:schemeClr val="bg1"/>
                </a:solidFill>
              </a:rPr>
              <a:t>jük a változtatásokat.</a:t>
            </a:r>
            <a:endParaRPr lang="en-US" sz="1700">
              <a:solidFill>
                <a:schemeClr val="bg1"/>
              </a:solidFill>
            </a:endParaRPr>
          </a:p>
          <a:p>
            <a:pPr lvl="1"/>
            <a:r>
              <a:rPr lang="hu-HU" sz="1700">
                <a:solidFill>
                  <a:schemeClr val="bg1"/>
                </a:solidFill>
              </a:rPr>
              <a:t>Biztosítja, hogy mindenki a legfrissebb verzión dolgozzon, és elkerüljük az ütközéseket.</a:t>
            </a:r>
            <a:endParaRPr lang="en-US" sz="1700">
              <a:solidFill>
                <a:schemeClr val="bg1"/>
              </a:solidFill>
            </a:endParaRPr>
          </a:p>
          <a:p>
            <a:pPr lvl="1"/>
            <a:r>
              <a:rPr lang="hu-HU" sz="1700">
                <a:solidFill>
                  <a:schemeClr val="bg1"/>
                </a:solidFill>
              </a:rPr>
              <a:t>Elérhetőség: </a:t>
            </a:r>
            <a:r>
              <a:rPr lang="hu-HU" sz="1700">
                <a:solidFill>
                  <a:schemeClr val="bg1"/>
                </a:solidFill>
                <a:hlinkClick r:id="rId2"/>
              </a:rPr>
              <a:t>https://github.com/Karacsony-Mate/delivery_simulation</a:t>
            </a:r>
            <a:endParaRPr lang="en-US" sz="1700">
              <a:solidFill>
                <a:schemeClr val="bg1"/>
              </a:solidFill>
            </a:endParaRPr>
          </a:p>
          <a:p>
            <a:r>
              <a:rPr lang="hu-HU" sz="1700">
                <a:solidFill>
                  <a:schemeClr val="bg1"/>
                </a:solidFill>
              </a:rPr>
              <a:t>Discord:</a:t>
            </a:r>
            <a:endParaRPr lang="en-US" sz="1700">
              <a:solidFill>
                <a:schemeClr val="bg1"/>
              </a:solidFill>
            </a:endParaRPr>
          </a:p>
          <a:p>
            <a:pPr lvl="1"/>
            <a:r>
              <a:rPr lang="hu-HU" sz="1700">
                <a:solidFill>
                  <a:schemeClr val="bg1"/>
                </a:solidFill>
              </a:rPr>
              <a:t>A napi szintű megbeszélések, gyors kérdések és ötletelések platformja.</a:t>
            </a:r>
            <a:endParaRPr lang="en-US" sz="1700">
              <a:solidFill>
                <a:schemeClr val="bg1"/>
              </a:solidFill>
            </a:endParaRPr>
          </a:p>
          <a:p>
            <a:pPr lvl="1"/>
            <a:r>
              <a:rPr lang="hu-HU" sz="1700">
                <a:solidFill>
                  <a:schemeClr val="bg1"/>
                </a:solidFill>
              </a:rPr>
              <a:t>Lehetővé teszi a folyamatos kapcsolattartást és a problémák közös, azonnali megoldását.</a:t>
            </a:r>
          </a:p>
        </p:txBody>
      </p:sp>
      <p:pic>
        <p:nvPicPr>
          <p:cNvPr id="11" name="Kép 10">
            <a:extLst>
              <a:ext uri="{FF2B5EF4-FFF2-40B4-BE49-F238E27FC236}">
                <a16:creationId xmlns:a16="http://schemas.microsoft.com/office/drawing/2014/main" id="{74F43659-44ED-652E-ABCB-01F80B64C3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4176" y="638946"/>
            <a:ext cx="2629187" cy="2629187"/>
          </a:xfrm>
          <a:prstGeom prst="rect">
            <a:avLst/>
          </a:prstGeom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6AFB4AEC-2E42-B25B-4FDB-9F189716CD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85991" y="3589867"/>
            <a:ext cx="2505558" cy="2463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136566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4E6293E-8E66-B6A6-8BD6-D04E58B473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352575"/>
            <a:ext cx="7729728" cy="1188720"/>
          </a:xfrm>
        </p:spPr>
        <p:txBody>
          <a:bodyPr/>
          <a:lstStyle/>
          <a:p>
            <a:r>
              <a:rPr lang="en-US" dirty="0" err="1"/>
              <a:t>Elkészült</a:t>
            </a:r>
            <a:r>
              <a:rPr lang="en-US" dirty="0"/>
              <a:t> </a:t>
            </a:r>
            <a:r>
              <a:rPr lang="en-US" dirty="0" err="1"/>
              <a:t>feladatok</a:t>
            </a:r>
            <a:r>
              <a:rPr lang="en-US" dirty="0"/>
              <a:t> – </a:t>
            </a:r>
            <a:r>
              <a:rPr lang="en-US" dirty="0" err="1"/>
              <a:t>útvonaltervezés</a:t>
            </a:r>
            <a:endParaRPr lang="hu-HU" dirty="0"/>
          </a:p>
        </p:txBody>
      </p:sp>
      <p:sp>
        <p:nvSpPr>
          <p:cNvPr id="4" name="Tartalom helye 2">
            <a:extLst>
              <a:ext uri="{FF2B5EF4-FFF2-40B4-BE49-F238E27FC236}">
                <a16:creationId xmlns:a16="http://schemas.microsoft.com/office/drawing/2014/main" id="{2CFA07D2-A5EA-9254-56FB-A3D87513A7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9076"/>
            <a:ext cx="7342239" cy="2229484"/>
          </a:xfrm>
        </p:spPr>
        <p:txBody>
          <a:bodyPr>
            <a:normAutofit/>
          </a:bodyPr>
          <a:lstStyle/>
          <a:p>
            <a:r>
              <a:rPr lang="hu-HU" dirty="0"/>
              <a:t>Informált keresőalgoritmus</a:t>
            </a:r>
          </a:p>
          <a:p>
            <a:r>
              <a:rPr lang="hu-HU" dirty="0"/>
              <a:t>Rengeteg alkalmazás</a:t>
            </a:r>
          </a:p>
          <a:p>
            <a:pPr lvl="1"/>
            <a:r>
              <a:rPr lang="hu-HU" dirty="0"/>
              <a:t>Játékok, navigáció, robotika</a:t>
            </a:r>
          </a:p>
          <a:p>
            <a:r>
              <a:rPr lang="hu-HU" dirty="0"/>
              <a:t>Legrövidebb útvonalat találja meg</a:t>
            </a:r>
          </a:p>
          <a:p>
            <a:r>
              <a:rPr lang="hu-HU" dirty="0"/>
              <a:t>Jó heurisztikával hatékony</a:t>
            </a:r>
          </a:p>
        </p:txBody>
      </p:sp>
      <p:cxnSp>
        <p:nvCxnSpPr>
          <p:cNvPr id="5" name="Egyenes összekötő nyíllal 4">
            <a:extLst>
              <a:ext uri="{FF2B5EF4-FFF2-40B4-BE49-F238E27FC236}">
                <a16:creationId xmlns:a16="http://schemas.microsoft.com/office/drawing/2014/main" id="{D7631D9B-F030-1C23-7D0C-AADDB01B4C23}"/>
              </a:ext>
            </a:extLst>
          </p:cNvPr>
          <p:cNvCxnSpPr>
            <a:cxnSpLocks/>
          </p:cNvCxnSpPr>
          <p:nvPr/>
        </p:nvCxnSpPr>
        <p:spPr>
          <a:xfrm flipV="1">
            <a:off x="3672038" y="2233061"/>
            <a:ext cx="3269536" cy="127053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Szövegdoboz 6">
            <a:extLst>
              <a:ext uri="{FF2B5EF4-FFF2-40B4-BE49-F238E27FC236}">
                <a16:creationId xmlns:a16="http://schemas.microsoft.com/office/drawing/2014/main" id="{59685388-6A48-043C-2C78-3D0A0D20B3C3}"/>
              </a:ext>
            </a:extLst>
          </p:cNvPr>
          <p:cNvSpPr txBox="1"/>
          <p:nvPr/>
        </p:nvSpPr>
        <p:spPr>
          <a:xfrm>
            <a:off x="6941574" y="1799303"/>
            <a:ext cx="533891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Heurisztika: Egy becslő függvény, ami megpróbálja megbecsülni</a:t>
            </a:r>
            <a:r>
              <a:rPr lang="en-US" dirty="0"/>
              <a:t>,</a:t>
            </a:r>
            <a:r>
              <a:rPr lang="hu-HU" dirty="0"/>
              <a:t> hogy a következő állapot milyen messze lesz a céltól</a:t>
            </a:r>
            <a:r>
              <a:rPr lang="en-US" dirty="0"/>
              <a:t>.</a:t>
            </a:r>
            <a:endParaRPr lang="hu-HU" dirty="0"/>
          </a:p>
          <a:p>
            <a:endParaRPr lang="hu-HU" dirty="0"/>
          </a:p>
          <a:p>
            <a:r>
              <a:rPr lang="hu-HU" dirty="0"/>
              <a:t>Költség számítás: f(n) = g(n) + h(n)</a:t>
            </a:r>
            <a:r>
              <a:rPr lang="en-US" dirty="0"/>
              <a:t>,</a:t>
            </a:r>
            <a:endParaRPr lang="hu-HU" dirty="0"/>
          </a:p>
          <a:p>
            <a:r>
              <a:rPr lang="hu-HU" dirty="0"/>
              <a:t>	</a:t>
            </a:r>
          </a:p>
          <a:p>
            <a:r>
              <a:rPr lang="en-US" dirty="0"/>
              <a:t>a</a:t>
            </a:r>
            <a:r>
              <a:rPr lang="hu-HU" dirty="0"/>
              <a:t>hol </a:t>
            </a:r>
            <a:r>
              <a:rPr lang="hu-HU" i="1" dirty="0"/>
              <a:t>f(n)</a:t>
            </a:r>
            <a:r>
              <a:rPr lang="hu-HU" dirty="0"/>
              <a:t> a teljes várható útköltség, </a:t>
            </a:r>
            <a:r>
              <a:rPr lang="hu-HU" i="1" dirty="0"/>
              <a:t>h(n)</a:t>
            </a:r>
            <a:r>
              <a:rPr lang="hu-HU" dirty="0"/>
              <a:t> a heurisztikus költség és </a:t>
            </a:r>
            <a:r>
              <a:rPr lang="hu-HU" i="1" dirty="0"/>
              <a:t>g(n)</a:t>
            </a:r>
            <a:r>
              <a:rPr lang="hu-HU" dirty="0"/>
              <a:t> az út eddigi költsége</a:t>
            </a:r>
            <a:r>
              <a:rPr lang="en-US" dirty="0"/>
              <a:t>.</a:t>
            </a:r>
            <a:endParaRPr lang="hu-HU" dirty="0"/>
          </a:p>
          <a:p>
            <a:endParaRPr lang="hu-HU" dirty="0"/>
          </a:p>
          <a:p>
            <a:r>
              <a:rPr lang="hu-HU" dirty="0"/>
              <a:t>Az algoritmus segítségével a futárszolgálatok megtalálhatják a céljukhoz vezető leggyorsabb utat</a:t>
            </a:r>
            <a:r>
              <a:rPr lang="en-US" dirty="0"/>
              <a:t>.</a:t>
            </a:r>
            <a:endParaRPr lang="hu-HU" dirty="0"/>
          </a:p>
        </p:txBody>
      </p:sp>
      <p:pic>
        <p:nvPicPr>
          <p:cNvPr id="14" name="Kép 13">
            <a:extLst>
              <a:ext uri="{FF2B5EF4-FFF2-40B4-BE49-F238E27FC236}">
                <a16:creationId xmlns:a16="http://schemas.microsoft.com/office/drawing/2014/main" id="{BCC5C1C9-17B2-BB8E-BBDF-BE80695E5D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888" y="3936948"/>
            <a:ext cx="2812999" cy="2816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700286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Csomag">
  <a:themeElements>
    <a:clrScheme name="1. egyéni séma">
      <a:dk1>
        <a:srgbClr val="000000"/>
      </a:dk1>
      <a:lt1>
        <a:srgbClr val="FFFFFF"/>
      </a:lt1>
      <a:dk2>
        <a:srgbClr val="4A5356"/>
      </a:dk2>
      <a:lt2>
        <a:srgbClr val="DAD1B0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Csomag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somag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TM10001115[[fn=Csomag]]</Template>
  <TotalTime>282</TotalTime>
  <Words>963</Words>
  <Application>Microsoft Office PowerPoint</Application>
  <PresentationFormat>Szélesvásznú</PresentationFormat>
  <Paragraphs>151</Paragraphs>
  <Slides>15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4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15</vt:i4>
      </vt:variant>
    </vt:vector>
  </HeadingPairs>
  <TitlesOfParts>
    <vt:vector size="20" baseType="lpstr">
      <vt:lpstr>Arial</vt:lpstr>
      <vt:lpstr>Gill Sans MT</vt:lpstr>
      <vt:lpstr>Wingdings</vt:lpstr>
      <vt:lpstr>Wingdings 2</vt:lpstr>
      <vt:lpstr>Csomag</vt:lpstr>
      <vt:lpstr>Projekt labor – 1. beszámoló</vt:lpstr>
      <vt:lpstr>Tartalomjegyzék</vt:lpstr>
      <vt:lpstr>Rövid ismertető a témáról</vt:lpstr>
      <vt:lpstr>Reflektálás a való életre</vt:lpstr>
      <vt:lpstr>Választott szimulációs környezet</vt:lpstr>
      <vt:lpstr>Választott programozási nyelv</vt:lpstr>
      <vt:lpstr>Munkaterv a félévre</vt:lpstr>
      <vt:lpstr>GitHub és Discord</vt:lpstr>
      <vt:lpstr>Elkészült feladatok – útvonaltervezés</vt:lpstr>
      <vt:lpstr>Elkészült feladatok – Webots környezet </vt:lpstr>
      <vt:lpstr>Elkészült feladatok – Autó és csomagok</vt:lpstr>
      <vt:lpstr>Elkészült feladatok – Autó és csomagok</vt:lpstr>
      <vt:lpstr>Összefoglalás</vt:lpstr>
      <vt:lpstr>Források</vt:lpstr>
      <vt:lpstr>Köszönjük a figyelmet!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Mate</dc:creator>
  <cp:lastModifiedBy>Zalán Tibor Wéninger</cp:lastModifiedBy>
  <cp:revision>60</cp:revision>
  <dcterms:created xsi:type="dcterms:W3CDTF">2025-10-12T14:14:16Z</dcterms:created>
  <dcterms:modified xsi:type="dcterms:W3CDTF">2025-10-16T14:55:30Z</dcterms:modified>
</cp:coreProperties>
</file>